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33"/>
  </p:notesMasterIdLst>
  <p:sldIdLst>
    <p:sldId id="256" r:id="rId5"/>
    <p:sldId id="257" r:id="rId6"/>
    <p:sldId id="259" r:id="rId7"/>
    <p:sldId id="311" r:id="rId8"/>
    <p:sldId id="264" r:id="rId9"/>
    <p:sldId id="261" r:id="rId10"/>
    <p:sldId id="309" r:id="rId11"/>
    <p:sldId id="279" r:id="rId12"/>
    <p:sldId id="307" r:id="rId13"/>
    <p:sldId id="305" r:id="rId14"/>
    <p:sldId id="308" r:id="rId15"/>
    <p:sldId id="295" r:id="rId16"/>
    <p:sldId id="296" r:id="rId17"/>
    <p:sldId id="297" r:id="rId18"/>
    <p:sldId id="299" r:id="rId19"/>
    <p:sldId id="303" r:id="rId20"/>
    <p:sldId id="302" r:id="rId21"/>
    <p:sldId id="300" r:id="rId22"/>
    <p:sldId id="312" r:id="rId23"/>
    <p:sldId id="273" r:id="rId24"/>
    <p:sldId id="276" r:id="rId25"/>
    <p:sldId id="275" r:id="rId26"/>
    <p:sldId id="274" r:id="rId27"/>
    <p:sldId id="269" r:id="rId28"/>
    <p:sldId id="310" r:id="rId29"/>
    <p:sldId id="262" r:id="rId30"/>
    <p:sldId id="284" r:id="rId31"/>
    <p:sldId id="26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632BC-EA22-4B14-8A24-53995E8DCC11}" v="67" dt="2025-09-15T12:31:56.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1" d="100"/>
          <a:sy n="61" d="100"/>
        </p:scale>
        <p:origin x="89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2B0DC-ABD9-4CD8-A738-A873855DE3EB}" type="datetimeFigureOut">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F124-F02B-4A90-AC15-9E71FF0537DD}" type="slidenum">
              <a:t>‹#›</a:t>
            </a:fld>
            <a:endParaRPr lang="en-US"/>
          </a:p>
        </p:txBody>
      </p:sp>
    </p:spTree>
    <p:extLst>
      <p:ext uri="{BB962C8B-B14F-4D97-AF65-F5344CB8AC3E}">
        <p14:creationId xmlns:p14="http://schemas.microsoft.com/office/powerpoint/2010/main" val="3759650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Hello, my name is Miss Taylor. I have been a teacher for 14 years and have taught different year groups. I'm really excited to be teaching your children, we've spent some time this week getting to know each other and this will continue next week (and over the year!)</a:t>
            </a:r>
          </a:p>
          <a:p>
            <a:endParaRPr lang="en-US" dirty="0">
              <a:ea typeface="Calibri"/>
              <a:cs typeface="Calibri"/>
            </a:endParaRPr>
          </a:p>
          <a:p>
            <a:r>
              <a:rPr lang="en-US" dirty="0">
                <a:ea typeface="Calibri"/>
                <a:cs typeface="Calibri"/>
              </a:rPr>
              <a:t>This is Miss.... who the children already know. </a:t>
            </a:r>
          </a:p>
        </p:txBody>
      </p:sp>
      <p:sp>
        <p:nvSpPr>
          <p:cNvPr id="4" name="Slide Number Placeholder 3"/>
          <p:cNvSpPr>
            <a:spLocks noGrp="1"/>
          </p:cNvSpPr>
          <p:nvPr>
            <p:ph type="sldNum" sz="quarter" idx="5"/>
          </p:nvPr>
        </p:nvSpPr>
        <p:spPr/>
        <p:txBody>
          <a:bodyPr/>
          <a:lstStyle/>
          <a:p>
            <a:fld id="{A577F124-F02B-4A90-AC15-9E71FF0537DD}" type="slidenum">
              <a:t>2</a:t>
            </a:fld>
            <a:endParaRPr lang="en-US"/>
          </a:p>
        </p:txBody>
      </p:sp>
    </p:spTree>
    <p:extLst>
      <p:ext uri="{BB962C8B-B14F-4D97-AF65-F5344CB8AC3E}">
        <p14:creationId xmlns:p14="http://schemas.microsoft.com/office/powerpoint/2010/main" val="45377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20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33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3776135" y="6422854"/>
            <a:ext cx="4279669"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073048" y="6422854"/>
            <a:ext cx="879759"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642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522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lvl1pPr>
              <a:defRPr>
                <a:solidFill>
                  <a:schemeClr val="tx2"/>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823194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52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804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975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946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455F51"/>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455F5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455F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97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B8E261-206F-4CAD-AFCB-86625DC43AE9}" type="datetimeFigureOut">
              <a:rPr kumimoji="0" lang="en-GB" sz="9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15/09/2025</a:t>
            </a:fld>
            <a:endParaRPr kumimoji="0" lang="en-GB"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0D3086F-3AA1-4E1A-9178-094A21B5C728}" type="slidenum">
              <a:rPr kumimoji="0" lang="en-GB"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06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846CE7D5-CF57-46EF-B807-FDD0502418D4}" type="datetimeFigureOut">
              <a:rPr lang="en-GB" smtClean="0"/>
              <a:t>15/09/2025</a:t>
            </a:fld>
            <a:endParaRPr lang="en-GB"/>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GB"/>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236457832"/>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martphonefreechildhood.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49950" y="2194560"/>
            <a:ext cx="5418961" cy="1739347"/>
          </a:xfrm>
        </p:spPr>
        <p:txBody>
          <a:bodyPr>
            <a:normAutofit/>
          </a:bodyPr>
          <a:lstStyle/>
          <a:p>
            <a:r>
              <a:rPr lang="en-GB" b="1" dirty="0">
                <a:solidFill>
                  <a:schemeClr val="tx2"/>
                </a:solidFill>
              </a:rPr>
              <a:t>Welcome to</a:t>
            </a:r>
            <a:br>
              <a:rPr lang="en-GB" b="1" dirty="0"/>
            </a:br>
            <a:r>
              <a:rPr lang="en-GB" b="1" dirty="0">
                <a:solidFill>
                  <a:schemeClr val="tx2"/>
                </a:solidFill>
              </a:rPr>
              <a:t> Year 3</a:t>
            </a:r>
          </a:p>
        </p:txBody>
      </p:sp>
      <p:sp>
        <p:nvSpPr>
          <p:cNvPr id="12" name="Rectangle 11">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3" name="Picture 2" descr="A black and white shield with a castle and deer&#10;&#10;Description automatically generated">
            <a:extLst>
              <a:ext uri="{FF2B5EF4-FFF2-40B4-BE49-F238E27FC236}">
                <a16:creationId xmlns:a16="http://schemas.microsoft.com/office/drawing/2014/main" id="{8F533AA1-170F-DFAB-6BA3-774E6F53A658}"/>
              </a:ext>
            </a:extLst>
          </p:cNvPr>
          <p:cNvPicPr>
            <a:picLocks noChangeAspect="1"/>
          </p:cNvPicPr>
          <p:nvPr/>
        </p:nvPicPr>
        <p:blipFill>
          <a:blip r:embed="rId2"/>
          <a:stretch>
            <a:fillRect/>
          </a:stretch>
        </p:blipFill>
        <p:spPr>
          <a:xfrm>
            <a:off x="634275" y="751700"/>
            <a:ext cx="4851141" cy="5313154"/>
          </a:xfrm>
          <a:prstGeom prst="rect">
            <a:avLst/>
          </a:prstGeom>
        </p:spPr>
      </p:pic>
    </p:spTree>
    <p:extLst>
      <p:ext uri="{BB962C8B-B14F-4D97-AF65-F5344CB8AC3E}">
        <p14:creationId xmlns:p14="http://schemas.microsoft.com/office/powerpoint/2010/main" val="10985722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0A342-72F3-923D-CFA6-158016EF5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87A161-DA24-11C3-EA91-3B3CDB4D03A6}"/>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sp>
        <p:nvSpPr>
          <p:cNvPr id="7" name="TextBox 6">
            <a:extLst>
              <a:ext uri="{FF2B5EF4-FFF2-40B4-BE49-F238E27FC236}">
                <a16:creationId xmlns:a16="http://schemas.microsoft.com/office/drawing/2014/main" id="{C51953F6-A39B-0E67-99DC-D9542940F3BC}"/>
              </a:ext>
            </a:extLst>
          </p:cNvPr>
          <p:cNvSpPr txBox="1"/>
          <p:nvPr/>
        </p:nvSpPr>
        <p:spPr>
          <a:xfrm>
            <a:off x="2893808" y="2642819"/>
            <a:ext cx="6669741" cy="2554545"/>
          </a:xfrm>
          <a:prstGeom prst="rect">
            <a:avLst/>
          </a:prstGeom>
          <a:noFill/>
        </p:spPr>
        <p:txBody>
          <a:bodyPr wrap="square" rtlCol="0">
            <a:spAutoFit/>
          </a:bodyPr>
          <a:lstStyle/>
          <a:p>
            <a:r>
              <a:rPr lang="en-GB" sz="3200" i="1" dirty="0"/>
              <a:t>Add in a screenshot of your year group curriculum map</a:t>
            </a:r>
          </a:p>
          <a:p>
            <a:endParaRPr lang="en-GB" sz="3200" i="1" dirty="0"/>
          </a:p>
          <a:p>
            <a:r>
              <a:rPr lang="en-GB" sz="3200" i="1" dirty="0"/>
              <a:t>In the meeting talk about what will be covered in the Autumn term</a:t>
            </a:r>
          </a:p>
        </p:txBody>
      </p:sp>
      <p:pic>
        <p:nvPicPr>
          <p:cNvPr id="4" name="Picture 3" descr="A black and white shield with a castle and deer&#10;&#10;Description automatically generated">
            <a:extLst>
              <a:ext uri="{FF2B5EF4-FFF2-40B4-BE49-F238E27FC236}">
                <a16:creationId xmlns:a16="http://schemas.microsoft.com/office/drawing/2014/main" id="{86E1804D-5F6A-09C5-9022-3FDE61042F3B}"/>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6" name="Picture 5">
            <a:extLst>
              <a:ext uri="{FF2B5EF4-FFF2-40B4-BE49-F238E27FC236}">
                <a16:creationId xmlns:a16="http://schemas.microsoft.com/office/drawing/2014/main" id="{A5BAD5C8-FAE4-B347-460B-BB68ABCA60C7}"/>
              </a:ext>
            </a:extLst>
          </p:cNvPr>
          <p:cNvPicPr>
            <a:picLocks noChangeAspect="1"/>
          </p:cNvPicPr>
          <p:nvPr/>
        </p:nvPicPr>
        <p:blipFill>
          <a:blip r:embed="rId3"/>
          <a:stretch>
            <a:fillRect/>
          </a:stretch>
        </p:blipFill>
        <p:spPr>
          <a:xfrm>
            <a:off x="2334445" y="1757032"/>
            <a:ext cx="7229104" cy="4835885"/>
          </a:xfrm>
          <a:prstGeom prst="rect">
            <a:avLst/>
          </a:prstGeom>
        </p:spPr>
      </p:pic>
    </p:spTree>
    <p:extLst>
      <p:ext uri="{BB962C8B-B14F-4D97-AF65-F5344CB8AC3E}">
        <p14:creationId xmlns:p14="http://schemas.microsoft.com/office/powerpoint/2010/main" val="214714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0A2B9-0848-3F1C-D5A5-0CA30ABC32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1076BB-8A67-0136-B78F-685CB390A42C}"/>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sp>
        <p:nvSpPr>
          <p:cNvPr id="7" name="TextBox 6">
            <a:extLst>
              <a:ext uri="{FF2B5EF4-FFF2-40B4-BE49-F238E27FC236}">
                <a16:creationId xmlns:a16="http://schemas.microsoft.com/office/drawing/2014/main" id="{7B25EB71-CEAD-8322-1D73-088E32422F19}"/>
              </a:ext>
            </a:extLst>
          </p:cNvPr>
          <p:cNvSpPr txBox="1"/>
          <p:nvPr/>
        </p:nvSpPr>
        <p:spPr>
          <a:xfrm>
            <a:off x="2893808" y="2642819"/>
            <a:ext cx="6669741" cy="2554545"/>
          </a:xfrm>
          <a:prstGeom prst="rect">
            <a:avLst/>
          </a:prstGeom>
          <a:noFill/>
        </p:spPr>
        <p:txBody>
          <a:bodyPr wrap="square" rtlCol="0">
            <a:spAutoFit/>
          </a:bodyPr>
          <a:lstStyle/>
          <a:p>
            <a:r>
              <a:rPr lang="en-GB" sz="3200" i="1" dirty="0"/>
              <a:t>Add in a screenshot of your year group curriculum map</a:t>
            </a:r>
          </a:p>
          <a:p>
            <a:endParaRPr lang="en-GB" sz="3200" i="1" dirty="0"/>
          </a:p>
          <a:p>
            <a:r>
              <a:rPr lang="en-GB" sz="3200" i="1" dirty="0"/>
              <a:t>In the meeting talk about what will be covered in the Autumn term</a:t>
            </a:r>
          </a:p>
        </p:txBody>
      </p:sp>
      <p:pic>
        <p:nvPicPr>
          <p:cNvPr id="4" name="Picture 3" descr="A black and white shield with a castle and deer&#10;&#10;Description automatically generated">
            <a:extLst>
              <a:ext uri="{FF2B5EF4-FFF2-40B4-BE49-F238E27FC236}">
                <a16:creationId xmlns:a16="http://schemas.microsoft.com/office/drawing/2014/main" id="{71962FC6-2049-CD1E-2BF5-F47A1D00A16C}"/>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B9C12A99-5408-C914-2623-C319903AB9F4}"/>
              </a:ext>
            </a:extLst>
          </p:cNvPr>
          <p:cNvPicPr>
            <a:picLocks noChangeAspect="1"/>
          </p:cNvPicPr>
          <p:nvPr/>
        </p:nvPicPr>
        <p:blipFill>
          <a:blip r:embed="rId3"/>
          <a:stretch>
            <a:fillRect/>
          </a:stretch>
        </p:blipFill>
        <p:spPr>
          <a:xfrm>
            <a:off x="2537916" y="1886910"/>
            <a:ext cx="7116168" cy="4706007"/>
          </a:xfrm>
          <a:prstGeom prst="rect">
            <a:avLst/>
          </a:prstGeom>
        </p:spPr>
      </p:pic>
    </p:spTree>
    <p:extLst>
      <p:ext uri="{BB962C8B-B14F-4D97-AF65-F5344CB8AC3E}">
        <p14:creationId xmlns:p14="http://schemas.microsoft.com/office/powerpoint/2010/main" val="330372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F0B15-E560-4BEC-D64A-A578CD0AD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2CAAE-B95A-6F14-1A39-A2430A1D7F80}"/>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88F2DC04-AB41-8448-1B6F-5B2273AB1A8A}"/>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6" name="Picture 5">
            <a:extLst>
              <a:ext uri="{FF2B5EF4-FFF2-40B4-BE49-F238E27FC236}">
                <a16:creationId xmlns:a16="http://schemas.microsoft.com/office/drawing/2014/main" id="{AC7F35E6-F405-96FF-C5BD-61A6CABDEB33}"/>
              </a:ext>
            </a:extLst>
          </p:cNvPr>
          <p:cNvPicPr>
            <a:picLocks noChangeAspect="1"/>
          </p:cNvPicPr>
          <p:nvPr/>
        </p:nvPicPr>
        <p:blipFill>
          <a:blip r:embed="rId3"/>
          <a:stretch>
            <a:fillRect/>
          </a:stretch>
        </p:blipFill>
        <p:spPr>
          <a:xfrm>
            <a:off x="185288" y="2089262"/>
            <a:ext cx="3187221" cy="4346211"/>
          </a:xfrm>
          <a:prstGeom prst="rect">
            <a:avLst/>
          </a:prstGeom>
        </p:spPr>
      </p:pic>
      <p:pic>
        <p:nvPicPr>
          <p:cNvPr id="9" name="Picture 8">
            <a:extLst>
              <a:ext uri="{FF2B5EF4-FFF2-40B4-BE49-F238E27FC236}">
                <a16:creationId xmlns:a16="http://schemas.microsoft.com/office/drawing/2014/main" id="{12F8B067-294D-27F2-184C-C9BABF388AE0}"/>
              </a:ext>
            </a:extLst>
          </p:cNvPr>
          <p:cNvPicPr>
            <a:picLocks noChangeAspect="1"/>
          </p:cNvPicPr>
          <p:nvPr/>
        </p:nvPicPr>
        <p:blipFill>
          <a:blip r:embed="rId4"/>
          <a:stretch>
            <a:fillRect/>
          </a:stretch>
        </p:blipFill>
        <p:spPr>
          <a:xfrm>
            <a:off x="3420061" y="2101513"/>
            <a:ext cx="4299283" cy="4321707"/>
          </a:xfrm>
          <a:prstGeom prst="rect">
            <a:avLst/>
          </a:prstGeom>
        </p:spPr>
      </p:pic>
      <p:pic>
        <p:nvPicPr>
          <p:cNvPr id="11" name="Picture 10">
            <a:extLst>
              <a:ext uri="{FF2B5EF4-FFF2-40B4-BE49-F238E27FC236}">
                <a16:creationId xmlns:a16="http://schemas.microsoft.com/office/drawing/2014/main" id="{54AA3B24-7007-371B-9EEF-4D879D0D8D31}"/>
              </a:ext>
            </a:extLst>
          </p:cNvPr>
          <p:cNvPicPr>
            <a:picLocks noChangeAspect="1"/>
          </p:cNvPicPr>
          <p:nvPr/>
        </p:nvPicPr>
        <p:blipFill>
          <a:blip r:embed="rId5"/>
          <a:stretch>
            <a:fillRect/>
          </a:stretch>
        </p:blipFill>
        <p:spPr>
          <a:xfrm>
            <a:off x="8104468" y="2089262"/>
            <a:ext cx="1874866" cy="1956060"/>
          </a:xfrm>
          <a:prstGeom prst="rect">
            <a:avLst/>
          </a:prstGeom>
        </p:spPr>
      </p:pic>
      <p:pic>
        <p:nvPicPr>
          <p:cNvPr id="15" name="Picture 14">
            <a:extLst>
              <a:ext uri="{FF2B5EF4-FFF2-40B4-BE49-F238E27FC236}">
                <a16:creationId xmlns:a16="http://schemas.microsoft.com/office/drawing/2014/main" id="{D9D165E0-20D3-E048-D396-E7A5F37AFA3B}"/>
              </a:ext>
            </a:extLst>
          </p:cNvPr>
          <p:cNvPicPr>
            <a:picLocks noChangeAspect="1"/>
          </p:cNvPicPr>
          <p:nvPr/>
        </p:nvPicPr>
        <p:blipFill>
          <a:blip r:embed="rId6"/>
          <a:stretch>
            <a:fillRect/>
          </a:stretch>
        </p:blipFill>
        <p:spPr>
          <a:xfrm>
            <a:off x="8104468" y="4380476"/>
            <a:ext cx="2085135" cy="1982499"/>
          </a:xfrm>
          <a:prstGeom prst="rect">
            <a:avLst/>
          </a:prstGeom>
        </p:spPr>
      </p:pic>
    </p:spTree>
    <p:extLst>
      <p:ext uri="{BB962C8B-B14F-4D97-AF65-F5344CB8AC3E}">
        <p14:creationId xmlns:p14="http://schemas.microsoft.com/office/powerpoint/2010/main" val="233196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26218-C75B-8641-20D7-0689A95BB0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7795D-EF9E-7901-88B0-D7BD35C05C17}"/>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754CA25A-C23E-590B-CE50-310BDB47FF94}"/>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6E462586-DB10-5CAC-116A-440A4E4D6C9B}"/>
              </a:ext>
            </a:extLst>
          </p:cNvPr>
          <p:cNvPicPr>
            <a:picLocks noChangeAspect="1"/>
          </p:cNvPicPr>
          <p:nvPr/>
        </p:nvPicPr>
        <p:blipFill>
          <a:blip r:embed="rId3"/>
          <a:stretch>
            <a:fillRect/>
          </a:stretch>
        </p:blipFill>
        <p:spPr>
          <a:xfrm>
            <a:off x="2005263" y="2564350"/>
            <a:ext cx="2968412" cy="3180441"/>
          </a:xfrm>
          <a:prstGeom prst="rect">
            <a:avLst/>
          </a:prstGeom>
        </p:spPr>
      </p:pic>
      <p:pic>
        <p:nvPicPr>
          <p:cNvPr id="16" name="Picture 15">
            <a:extLst>
              <a:ext uri="{FF2B5EF4-FFF2-40B4-BE49-F238E27FC236}">
                <a16:creationId xmlns:a16="http://schemas.microsoft.com/office/drawing/2014/main" id="{2105ABB8-2B69-2EB4-B560-A412270B8065}"/>
              </a:ext>
            </a:extLst>
          </p:cNvPr>
          <p:cNvPicPr>
            <a:picLocks noChangeAspect="1"/>
          </p:cNvPicPr>
          <p:nvPr/>
        </p:nvPicPr>
        <p:blipFill>
          <a:blip r:embed="rId4"/>
          <a:stretch>
            <a:fillRect/>
          </a:stretch>
        </p:blipFill>
        <p:spPr>
          <a:xfrm>
            <a:off x="5222899" y="2394929"/>
            <a:ext cx="4892335" cy="3519282"/>
          </a:xfrm>
          <a:prstGeom prst="rect">
            <a:avLst/>
          </a:prstGeom>
        </p:spPr>
      </p:pic>
    </p:spTree>
    <p:extLst>
      <p:ext uri="{BB962C8B-B14F-4D97-AF65-F5344CB8AC3E}">
        <p14:creationId xmlns:p14="http://schemas.microsoft.com/office/powerpoint/2010/main" val="1857160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4F30-13A6-3F60-9A59-238E86B354EB}"/>
              </a:ext>
            </a:extLst>
          </p:cNvPr>
          <p:cNvSpPr>
            <a:spLocks noGrp="1"/>
          </p:cNvSpPr>
          <p:nvPr>
            <p:ph type="title"/>
          </p:nvPr>
        </p:nvSpPr>
        <p:spPr/>
        <p:txBody>
          <a:bodyPr/>
          <a:lstStyle/>
          <a:p>
            <a:pPr algn="ctr"/>
            <a:r>
              <a:rPr lang="en-GB" b="1" dirty="0"/>
              <a:t>Place value</a:t>
            </a:r>
          </a:p>
        </p:txBody>
      </p:sp>
      <p:sp>
        <p:nvSpPr>
          <p:cNvPr id="3" name="Content Placeholder 2">
            <a:extLst>
              <a:ext uri="{FF2B5EF4-FFF2-40B4-BE49-F238E27FC236}">
                <a16:creationId xmlns:a16="http://schemas.microsoft.com/office/drawing/2014/main" id="{D9AAE94D-F304-229B-F3CE-7CF9C007808E}"/>
              </a:ext>
            </a:extLst>
          </p:cNvPr>
          <p:cNvSpPr>
            <a:spLocks noGrp="1"/>
          </p:cNvSpPr>
          <p:nvPr>
            <p:ph idx="1"/>
          </p:nvPr>
        </p:nvSpPr>
        <p:spPr/>
        <p:txBody>
          <a:bodyPr/>
          <a:lstStyle/>
          <a:p>
            <a:pPr marL="0" indent="0">
              <a:buNone/>
            </a:pPr>
            <a:r>
              <a:rPr lang="en-GB" dirty="0"/>
              <a:t>https://polypad.amplify.com/</a:t>
            </a:r>
          </a:p>
        </p:txBody>
      </p:sp>
      <p:pic>
        <p:nvPicPr>
          <p:cNvPr id="5" name="Picture 4">
            <a:extLst>
              <a:ext uri="{FF2B5EF4-FFF2-40B4-BE49-F238E27FC236}">
                <a16:creationId xmlns:a16="http://schemas.microsoft.com/office/drawing/2014/main" id="{6D33FBC6-AE7F-EFA4-5FD9-BC093563CA75}"/>
              </a:ext>
            </a:extLst>
          </p:cNvPr>
          <p:cNvPicPr>
            <a:picLocks noChangeAspect="1"/>
          </p:cNvPicPr>
          <p:nvPr/>
        </p:nvPicPr>
        <p:blipFill>
          <a:blip r:embed="rId2"/>
          <a:stretch>
            <a:fillRect/>
          </a:stretch>
        </p:blipFill>
        <p:spPr>
          <a:xfrm>
            <a:off x="1202919" y="2626535"/>
            <a:ext cx="9328447" cy="4095751"/>
          </a:xfrm>
          <a:prstGeom prst="rect">
            <a:avLst/>
          </a:prstGeom>
        </p:spPr>
      </p:pic>
    </p:spTree>
    <p:extLst>
      <p:ext uri="{BB962C8B-B14F-4D97-AF65-F5344CB8AC3E}">
        <p14:creationId xmlns:p14="http://schemas.microsoft.com/office/powerpoint/2010/main" val="2528093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2F972-F62F-E11D-BB11-F692C5F8A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4CB59-5E34-EAA5-5E1E-9A481F41F728}"/>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5B10203C-49B7-4001-9B79-118A9694C6E6}"/>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6" name="Picture 5">
            <a:extLst>
              <a:ext uri="{FF2B5EF4-FFF2-40B4-BE49-F238E27FC236}">
                <a16:creationId xmlns:a16="http://schemas.microsoft.com/office/drawing/2014/main" id="{206706B1-3401-5F1B-FDAA-658F26DE62FB}"/>
              </a:ext>
            </a:extLst>
          </p:cNvPr>
          <p:cNvPicPr>
            <a:picLocks noChangeAspect="1"/>
          </p:cNvPicPr>
          <p:nvPr/>
        </p:nvPicPr>
        <p:blipFill>
          <a:blip r:embed="rId3"/>
          <a:stretch>
            <a:fillRect/>
          </a:stretch>
        </p:blipFill>
        <p:spPr>
          <a:xfrm>
            <a:off x="725613" y="2385712"/>
            <a:ext cx="2739482" cy="3364509"/>
          </a:xfrm>
          <a:prstGeom prst="rect">
            <a:avLst/>
          </a:prstGeom>
        </p:spPr>
      </p:pic>
      <p:pic>
        <p:nvPicPr>
          <p:cNvPr id="10" name="Picture 9">
            <a:extLst>
              <a:ext uri="{FF2B5EF4-FFF2-40B4-BE49-F238E27FC236}">
                <a16:creationId xmlns:a16="http://schemas.microsoft.com/office/drawing/2014/main" id="{16A61630-5928-D499-25AF-32869C366455}"/>
              </a:ext>
            </a:extLst>
          </p:cNvPr>
          <p:cNvPicPr>
            <a:picLocks noChangeAspect="1"/>
          </p:cNvPicPr>
          <p:nvPr/>
        </p:nvPicPr>
        <p:blipFill>
          <a:blip r:embed="rId4"/>
          <a:stretch>
            <a:fillRect/>
          </a:stretch>
        </p:blipFill>
        <p:spPr>
          <a:xfrm>
            <a:off x="3849331" y="2298773"/>
            <a:ext cx="3931881" cy="3797227"/>
          </a:xfrm>
          <a:prstGeom prst="rect">
            <a:avLst/>
          </a:prstGeom>
        </p:spPr>
      </p:pic>
    </p:spTree>
    <p:extLst>
      <p:ext uri="{BB962C8B-B14F-4D97-AF65-F5344CB8AC3E}">
        <p14:creationId xmlns:p14="http://schemas.microsoft.com/office/powerpoint/2010/main" val="308038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4826A-DA15-A18E-AF9A-A93B4F9B3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DB9E4-71D7-85D8-D34D-CE7BDD32B80B}"/>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5" name="Picture 4">
            <a:extLst>
              <a:ext uri="{FF2B5EF4-FFF2-40B4-BE49-F238E27FC236}">
                <a16:creationId xmlns:a16="http://schemas.microsoft.com/office/drawing/2014/main" id="{F427BF47-7AF3-1BBC-0A53-BE25C13B23F9}"/>
              </a:ext>
            </a:extLst>
          </p:cNvPr>
          <p:cNvPicPr>
            <a:picLocks noChangeAspect="1"/>
          </p:cNvPicPr>
          <p:nvPr/>
        </p:nvPicPr>
        <p:blipFill>
          <a:blip r:embed="rId2"/>
          <a:stretch>
            <a:fillRect/>
          </a:stretch>
        </p:blipFill>
        <p:spPr>
          <a:xfrm>
            <a:off x="1" y="2247735"/>
            <a:ext cx="12192000" cy="1553452"/>
          </a:xfrm>
          <a:prstGeom prst="rect">
            <a:avLst/>
          </a:prstGeom>
        </p:spPr>
      </p:pic>
      <p:pic>
        <p:nvPicPr>
          <p:cNvPr id="12" name="Picture 11">
            <a:extLst>
              <a:ext uri="{FF2B5EF4-FFF2-40B4-BE49-F238E27FC236}">
                <a16:creationId xmlns:a16="http://schemas.microsoft.com/office/drawing/2014/main" id="{E1A761E0-6DB9-577A-9B99-90781846F59A}"/>
              </a:ext>
            </a:extLst>
          </p:cNvPr>
          <p:cNvPicPr>
            <a:picLocks noChangeAspect="1"/>
          </p:cNvPicPr>
          <p:nvPr/>
        </p:nvPicPr>
        <p:blipFill>
          <a:blip r:embed="rId3"/>
          <a:stretch>
            <a:fillRect/>
          </a:stretch>
        </p:blipFill>
        <p:spPr>
          <a:xfrm>
            <a:off x="101567" y="3801187"/>
            <a:ext cx="2149332" cy="2897657"/>
          </a:xfrm>
          <a:prstGeom prst="rect">
            <a:avLst/>
          </a:prstGeom>
        </p:spPr>
      </p:pic>
      <p:pic>
        <p:nvPicPr>
          <p:cNvPr id="16" name="Picture 15">
            <a:extLst>
              <a:ext uri="{FF2B5EF4-FFF2-40B4-BE49-F238E27FC236}">
                <a16:creationId xmlns:a16="http://schemas.microsoft.com/office/drawing/2014/main" id="{556ACE95-1781-CEBE-ECF6-B91A90051B28}"/>
              </a:ext>
            </a:extLst>
          </p:cNvPr>
          <p:cNvPicPr>
            <a:picLocks noChangeAspect="1"/>
          </p:cNvPicPr>
          <p:nvPr/>
        </p:nvPicPr>
        <p:blipFill>
          <a:blip r:embed="rId4"/>
          <a:stretch>
            <a:fillRect/>
          </a:stretch>
        </p:blipFill>
        <p:spPr>
          <a:xfrm>
            <a:off x="2625857" y="4127262"/>
            <a:ext cx="3143689" cy="1843478"/>
          </a:xfrm>
          <a:prstGeom prst="rect">
            <a:avLst/>
          </a:prstGeom>
        </p:spPr>
      </p:pic>
      <p:pic>
        <p:nvPicPr>
          <p:cNvPr id="18" name="Picture 17">
            <a:extLst>
              <a:ext uri="{FF2B5EF4-FFF2-40B4-BE49-F238E27FC236}">
                <a16:creationId xmlns:a16="http://schemas.microsoft.com/office/drawing/2014/main" id="{904A0FA8-5341-56D8-1F98-6F8BE366942A}"/>
              </a:ext>
            </a:extLst>
          </p:cNvPr>
          <p:cNvPicPr>
            <a:picLocks noChangeAspect="1"/>
          </p:cNvPicPr>
          <p:nvPr/>
        </p:nvPicPr>
        <p:blipFill>
          <a:blip r:embed="rId5"/>
          <a:stretch>
            <a:fillRect/>
          </a:stretch>
        </p:blipFill>
        <p:spPr>
          <a:xfrm>
            <a:off x="6045208" y="4127262"/>
            <a:ext cx="2967324" cy="1784590"/>
          </a:xfrm>
          <a:prstGeom prst="rect">
            <a:avLst/>
          </a:prstGeom>
        </p:spPr>
      </p:pic>
      <p:pic>
        <p:nvPicPr>
          <p:cNvPr id="20" name="Picture 19">
            <a:extLst>
              <a:ext uri="{FF2B5EF4-FFF2-40B4-BE49-F238E27FC236}">
                <a16:creationId xmlns:a16="http://schemas.microsoft.com/office/drawing/2014/main" id="{635C0669-F21B-4353-74C8-31C832B35111}"/>
              </a:ext>
            </a:extLst>
          </p:cNvPr>
          <p:cNvPicPr>
            <a:picLocks noChangeAspect="1"/>
          </p:cNvPicPr>
          <p:nvPr/>
        </p:nvPicPr>
        <p:blipFill>
          <a:blip r:embed="rId6"/>
          <a:stretch>
            <a:fillRect/>
          </a:stretch>
        </p:blipFill>
        <p:spPr>
          <a:xfrm>
            <a:off x="9186628" y="4127262"/>
            <a:ext cx="2903805" cy="1843478"/>
          </a:xfrm>
          <a:prstGeom prst="rect">
            <a:avLst/>
          </a:prstGeom>
        </p:spPr>
      </p:pic>
    </p:spTree>
    <p:extLst>
      <p:ext uri="{BB962C8B-B14F-4D97-AF65-F5344CB8AC3E}">
        <p14:creationId xmlns:p14="http://schemas.microsoft.com/office/powerpoint/2010/main" val="997884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E60FA-99EF-C9A9-5B12-CE07E3A55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926BFE-C4E3-595F-B05E-6A89ED6E883F}"/>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6" name="Picture 5">
            <a:extLst>
              <a:ext uri="{FF2B5EF4-FFF2-40B4-BE49-F238E27FC236}">
                <a16:creationId xmlns:a16="http://schemas.microsoft.com/office/drawing/2014/main" id="{DB1D0ACA-8DEA-F68A-E92F-BCB90421C381}"/>
              </a:ext>
            </a:extLst>
          </p:cNvPr>
          <p:cNvPicPr>
            <a:picLocks noChangeAspect="1"/>
          </p:cNvPicPr>
          <p:nvPr/>
        </p:nvPicPr>
        <p:blipFill>
          <a:blip r:embed="rId2"/>
          <a:stretch>
            <a:fillRect/>
          </a:stretch>
        </p:blipFill>
        <p:spPr>
          <a:xfrm>
            <a:off x="1176233" y="1936849"/>
            <a:ext cx="9015662" cy="1591488"/>
          </a:xfrm>
          <a:prstGeom prst="rect">
            <a:avLst/>
          </a:prstGeom>
        </p:spPr>
      </p:pic>
      <p:pic>
        <p:nvPicPr>
          <p:cNvPr id="8" name="Picture 7">
            <a:extLst>
              <a:ext uri="{FF2B5EF4-FFF2-40B4-BE49-F238E27FC236}">
                <a16:creationId xmlns:a16="http://schemas.microsoft.com/office/drawing/2014/main" id="{D6A5AEFA-DC17-265B-9D9D-F06CEC49653A}"/>
              </a:ext>
            </a:extLst>
          </p:cNvPr>
          <p:cNvPicPr>
            <a:picLocks noChangeAspect="1"/>
          </p:cNvPicPr>
          <p:nvPr/>
        </p:nvPicPr>
        <p:blipFill>
          <a:blip r:embed="rId3"/>
          <a:stretch>
            <a:fillRect/>
          </a:stretch>
        </p:blipFill>
        <p:spPr>
          <a:xfrm>
            <a:off x="464151" y="3800893"/>
            <a:ext cx="2886478" cy="1586111"/>
          </a:xfrm>
          <a:prstGeom prst="rect">
            <a:avLst/>
          </a:prstGeom>
        </p:spPr>
      </p:pic>
      <p:pic>
        <p:nvPicPr>
          <p:cNvPr id="10" name="Picture 9">
            <a:extLst>
              <a:ext uri="{FF2B5EF4-FFF2-40B4-BE49-F238E27FC236}">
                <a16:creationId xmlns:a16="http://schemas.microsoft.com/office/drawing/2014/main" id="{520A9166-2E3A-4CBC-D962-A8ED933C5406}"/>
              </a:ext>
            </a:extLst>
          </p:cNvPr>
          <p:cNvPicPr>
            <a:picLocks noChangeAspect="1"/>
          </p:cNvPicPr>
          <p:nvPr/>
        </p:nvPicPr>
        <p:blipFill>
          <a:blip r:embed="rId4"/>
          <a:stretch>
            <a:fillRect/>
          </a:stretch>
        </p:blipFill>
        <p:spPr>
          <a:xfrm>
            <a:off x="3846247" y="3800893"/>
            <a:ext cx="1419423" cy="2648320"/>
          </a:xfrm>
          <a:prstGeom prst="rect">
            <a:avLst/>
          </a:prstGeom>
        </p:spPr>
      </p:pic>
      <p:pic>
        <p:nvPicPr>
          <p:cNvPr id="14" name="Picture 13">
            <a:extLst>
              <a:ext uri="{FF2B5EF4-FFF2-40B4-BE49-F238E27FC236}">
                <a16:creationId xmlns:a16="http://schemas.microsoft.com/office/drawing/2014/main" id="{F2602FC4-C368-263F-9319-D632F005BA1C}"/>
              </a:ext>
            </a:extLst>
          </p:cNvPr>
          <p:cNvPicPr>
            <a:picLocks noChangeAspect="1"/>
          </p:cNvPicPr>
          <p:nvPr/>
        </p:nvPicPr>
        <p:blipFill>
          <a:blip r:embed="rId5"/>
          <a:stretch>
            <a:fillRect/>
          </a:stretch>
        </p:blipFill>
        <p:spPr>
          <a:xfrm>
            <a:off x="8511714" y="3781841"/>
            <a:ext cx="1810003" cy="2667372"/>
          </a:xfrm>
          <a:prstGeom prst="rect">
            <a:avLst/>
          </a:prstGeom>
        </p:spPr>
      </p:pic>
      <p:sp>
        <p:nvSpPr>
          <p:cNvPr id="5" name="Rectangle 4">
            <a:extLst>
              <a:ext uri="{FF2B5EF4-FFF2-40B4-BE49-F238E27FC236}">
                <a16:creationId xmlns:a16="http://schemas.microsoft.com/office/drawing/2014/main" id="{245C2BBE-7D9B-A927-B689-662D0A327B1B}"/>
              </a:ext>
            </a:extLst>
          </p:cNvPr>
          <p:cNvSpPr/>
          <p:nvPr/>
        </p:nvSpPr>
        <p:spPr>
          <a:xfrm>
            <a:off x="6102902" y="3787572"/>
            <a:ext cx="1804934" cy="248153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913C0B1-2019-4ED0-C7A4-15EA8B9E626D}"/>
              </a:ext>
            </a:extLst>
          </p:cNvPr>
          <p:cNvSpPr txBox="1"/>
          <p:nvPr/>
        </p:nvSpPr>
        <p:spPr>
          <a:xfrm>
            <a:off x="6202680" y="4159657"/>
            <a:ext cx="1414444"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chemeClr val="bg1"/>
                </a:solidFill>
              </a:rPr>
              <a:t>What makes us human?</a:t>
            </a:r>
          </a:p>
          <a:p>
            <a:r>
              <a:rPr lang="en-GB" sz="1200" dirty="0">
                <a:solidFill>
                  <a:schemeClr val="bg1"/>
                </a:solidFill>
                <a:latin typeface="Lato"/>
                <a:ea typeface="Lato"/>
                <a:cs typeface="Lato"/>
              </a:rPr>
              <a:t>Interpreting and using art to express beliefs about spirituality, inner self and the soul.</a:t>
            </a:r>
            <a:endParaRPr lang="en-GB" sz="1200"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256721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71BD-E4C5-BF71-652A-F2F134849E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CE565-82B1-AF85-4EEB-02992C0655B2}"/>
              </a:ext>
            </a:extLst>
          </p:cNvPr>
          <p:cNvSpPr>
            <a:spLocks noGrp="1"/>
          </p:cNvSpPr>
          <p:nvPr>
            <p:ph type="title"/>
          </p:nvPr>
        </p:nvSpPr>
        <p:spPr>
          <a:xfrm>
            <a:off x="645641" y="275653"/>
            <a:ext cx="8534400" cy="1507067"/>
          </a:xfrm>
        </p:spPr>
        <p:txBody>
          <a:bodyPr>
            <a:normAutofit/>
          </a:bodyPr>
          <a:lstStyle/>
          <a:p>
            <a:r>
              <a:rPr lang="en-GB" sz="7200" b="1" dirty="0">
                <a:cs typeface="Calibri Light"/>
              </a:rPr>
              <a:t>Home learning 	</a:t>
            </a:r>
            <a:endParaRPr lang="en-GB" sz="7200" b="1" dirty="0"/>
          </a:p>
        </p:txBody>
      </p:sp>
      <p:pic>
        <p:nvPicPr>
          <p:cNvPr id="6" name="Content Placeholder 5">
            <a:extLst>
              <a:ext uri="{FF2B5EF4-FFF2-40B4-BE49-F238E27FC236}">
                <a16:creationId xmlns:a16="http://schemas.microsoft.com/office/drawing/2014/main" id="{5E346999-A204-9E67-08D4-585D5C385BAB}"/>
              </a:ext>
            </a:extLst>
          </p:cNvPr>
          <p:cNvPicPr>
            <a:picLocks noGrp="1" noChangeAspect="1"/>
          </p:cNvPicPr>
          <p:nvPr>
            <p:ph idx="1"/>
          </p:nvPr>
        </p:nvPicPr>
        <p:blipFill>
          <a:blip r:embed="rId2"/>
          <a:stretch>
            <a:fillRect/>
          </a:stretch>
        </p:blipFill>
        <p:spPr>
          <a:xfrm>
            <a:off x="1105824" y="1942753"/>
            <a:ext cx="3338785" cy="4650164"/>
          </a:xfrm>
        </p:spPr>
      </p:pic>
      <p:pic>
        <p:nvPicPr>
          <p:cNvPr id="5124" name="Picture 4" descr="Sarah @ Stay At Home Educator | Learning Activities ...">
            <a:extLst>
              <a:ext uri="{FF2B5EF4-FFF2-40B4-BE49-F238E27FC236}">
                <a16:creationId xmlns:a16="http://schemas.microsoft.com/office/drawing/2014/main" id="{7BAB9278-A053-8CB4-6F64-7A43E7AEA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8FF0C900-FB76-4ED9-BE5E-B8E4EAF015B5}"/>
              </a:ext>
            </a:extLst>
          </p:cNvPr>
          <p:cNvPicPr>
            <a:picLocks noChangeAspect="1"/>
          </p:cNvPicPr>
          <p:nvPr/>
        </p:nvPicPr>
        <p:blipFill>
          <a:blip r:embed="rId4"/>
          <a:stretch>
            <a:fillRect/>
          </a:stretch>
        </p:blipFill>
        <p:spPr>
          <a:xfrm>
            <a:off x="10364458" y="4808327"/>
            <a:ext cx="1642254" cy="1784590"/>
          </a:xfrm>
          <a:prstGeom prst="rect">
            <a:avLst/>
          </a:prstGeom>
        </p:spPr>
      </p:pic>
      <p:pic>
        <p:nvPicPr>
          <p:cNvPr id="4" name="Picture 3">
            <a:extLst>
              <a:ext uri="{FF2B5EF4-FFF2-40B4-BE49-F238E27FC236}">
                <a16:creationId xmlns:a16="http://schemas.microsoft.com/office/drawing/2014/main" id="{6C846B75-0625-B7F8-EE94-EF71F2577051}"/>
              </a:ext>
            </a:extLst>
          </p:cNvPr>
          <p:cNvPicPr>
            <a:picLocks noChangeAspect="1"/>
          </p:cNvPicPr>
          <p:nvPr/>
        </p:nvPicPr>
        <p:blipFill>
          <a:blip r:embed="rId5"/>
          <a:stretch>
            <a:fillRect/>
          </a:stretch>
        </p:blipFill>
        <p:spPr>
          <a:xfrm>
            <a:off x="5329130" y="1942753"/>
            <a:ext cx="1533739" cy="4782217"/>
          </a:xfrm>
          <a:prstGeom prst="rect">
            <a:avLst/>
          </a:prstGeom>
        </p:spPr>
      </p:pic>
      <p:pic>
        <p:nvPicPr>
          <p:cNvPr id="8" name="Picture 7">
            <a:extLst>
              <a:ext uri="{FF2B5EF4-FFF2-40B4-BE49-F238E27FC236}">
                <a16:creationId xmlns:a16="http://schemas.microsoft.com/office/drawing/2014/main" id="{D8318E10-E3B9-BA1F-CF6C-131DD8247A41}"/>
              </a:ext>
            </a:extLst>
          </p:cNvPr>
          <p:cNvPicPr>
            <a:picLocks noChangeAspect="1"/>
          </p:cNvPicPr>
          <p:nvPr/>
        </p:nvPicPr>
        <p:blipFill>
          <a:blip r:embed="rId6"/>
          <a:stretch>
            <a:fillRect/>
          </a:stretch>
        </p:blipFill>
        <p:spPr>
          <a:xfrm>
            <a:off x="7747390" y="2414446"/>
            <a:ext cx="2090664" cy="2783196"/>
          </a:xfrm>
          <a:prstGeom prst="rect">
            <a:avLst/>
          </a:prstGeom>
        </p:spPr>
      </p:pic>
    </p:spTree>
    <p:extLst>
      <p:ext uri="{BB962C8B-B14F-4D97-AF65-F5344CB8AC3E}">
        <p14:creationId xmlns:p14="http://schemas.microsoft.com/office/powerpoint/2010/main" val="356391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8362-C94B-1AF3-25B3-E6E0FB14A640}"/>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A2DCFF54-C797-A2F6-0F5B-1730E3FC1AA3}"/>
              </a:ext>
            </a:extLst>
          </p:cNvPr>
          <p:cNvSpPr>
            <a:spLocks noGrp="1"/>
          </p:cNvSpPr>
          <p:nvPr>
            <p:ph idx="1"/>
          </p:nvPr>
        </p:nvSpPr>
        <p:spPr/>
        <p:txBody>
          <a:bodyPr>
            <a:normAutofit lnSpcReduction="10000"/>
          </a:bodyPr>
          <a:lstStyle/>
          <a:p>
            <a:r>
              <a:rPr lang="en-GB" sz="3200" dirty="0"/>
              <a:t>Children will continue to have their books checked and changed on a Monday and Thursday, as they did in Year 2. However, as they move on to longer books, it may not always be appropriate to change them as frequently, and they may need to keep a book for longer before moving on.</a:t>
            </a:r>
          </a:p>
          <a:p>
            <a:r>
              <a:rPr lang="en-GB" sz="3200" dirty="0"/>
              <a:t>If they have read their book a couple of times, they can go and ask an adult to change it (even if it isn’t a Monday or Thursday). This will help to start fostering their independence with reading.</a:t>
            </a:r>
          </a:p>
          <a:p>
            <a:endParaRPr lang="en-GB" dirty="0"/>
          </a:p>
        </p:txBody>
      </p:sp>
    </p:spTree>
    <p:extLst>
      <p:ext uri="{BB962C8B-B14F-4D97-AF65-F5344CB8AC3E}">
        <p14:creationId xmlns:p14="http://schemas.microsoft.com/office/powerpoint/2010/main" val="366636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Free Staff Cliparts, Download Free Staff Cliparts png images, Free ClipArts  on Clipart Library"/>
          <p:cNvSpPr>
            <a:spLocks noChangeAspect="1" noChangeArrowheads="1"/>
          </p:cNvSpPr>
          <p:nvPr/>
        </p:nvSpPr>
        <p:spPr bwMode="auto">
          <a:xfrm>
            <a:off x="4414754" y="17367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E343AB65-5A8D-9071-07B1-5153373156D3}"/>
              </a:ext>
            </a:extLst>
          </p:cNvPr>
          <p:cNvSpPr txBox="1">
            <a:spLocks/>
          </p:cNvSpPr>
          <p:nvPr/>
        </p:nvSpPr>
        <p:spPr>
          <a:xfrm>
            <a:off x="2731750" y="244997"/>
            <a:ext cx="8025206" cy="1644127"/>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sz="7200" b="1" dirty="0">
                <a:cs typeface="Calibri Light"/>
              </a:rPr>
              <a:t>Meet the team</a:t>
            </a:r>
            <a:endParaRPr lang="en-GB" sz="7200" b="1" dirty="0"/>
          </a:p>
        </p:txBody>
      </p:sp>
      <p:pic>
        <p:nvPicPr>
          <p:cNvPr id="2" name="Picture 1" descr="A black and white shield with a castle and deer&#10;&#10;Description automatically generated">
            <a:extLst>
              <a:ext uri="{FF2B5EF4-FFF2-40B4-BE49-F238E27FC236}">
                <a16:creationId xmlns:a16="http://schemas.microsoft.com/office/drawing/2014/main" id="{718EA50A-D5BB-5396-A9CE-41B27DC2A409}"/>
              </a:ext>
            </a:extLst>
          </p:cNvPr>
          <p:cNvPicPr>
            <a:picLocks noChangeAspect="1"/>
          </p:cNvPicPr>
          <p:nvPr/>
        </p:nvPicPr>
        <p:blipFill>
          <a:blip r:embed="rId3"/>
          <a:stretch>
            <a:fillRect/>
          </a:stretch>
        </p:blipFill>
        <p:spPr>
          <a:xfrm>
            <a:off x="10364458" y="4808327"/>
            <a:ext cx="1642254" cy="1784590"/>
          </a:xfrm>
          <a:prstGeom prst="rect">
            <a:avLst/>
          </a:prstGeom>
        </p:spPr>
      </p:pic>
      <p:sp>
        <p:nvSpPr>
          <p:cNvPr id="6" name="Title 7">
            <a:extLst>
              <a:ext uri="{FF2B5EF4-FFF2-40B4-BE49-F238E27FC236}">
                <a16:creationId xmlns:a16="http://schemas.microsoft.com/office/drawing/2014/main" id="{69722591-040F-0E87-A27D-40A0A081BF16}"/>
              </a:ext>
            </a:extLst>
          </p:cNvPr>
          <p:cNvSpPr>
            <a:spLocks noGrp="1"/>
          </p:cNvSpPr>
          <p:nvPr/>
        </p:nvSpPr>
        <p:spPr>
          <a:xfrm>
            <a:off x="755000" y="2041525"/>
            <a:ext cx="5063909" cy="4145848"/>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i="1" dirty="0">
                <a:solidFill>
                  <a:schemeClr val="tx1"/>
                </a:solidFill>
              </a:rPr>
              <a:t>Class Teachers</a:t>
            </a:r>
          </a:p>
          <a:p>
            <a:endParaRPr lang="en-GB" i="1" dirty="0">
              <a:solidFill>
                <a:schemeClr val="tx1"/>
              </a:solidFill>
            </a:endParaRPr>
          </a:p>
          <a:p>
            <a:r>
              <a:rPr lang="en-GB" i="1" dirty="0">
                <a:solidFill>
                  <a:schemeClr val="tx1"/>
                </a:solidFill>
              </a:rPr>
              <a:t>Mrs Edwards</a:t>
            </a:r>
          </a:p>
          <a:p>
            <a:r>
              <a:rPr lang="en-GB" i="1" dirty="0">
                <a:solidFill>
                  <a:schemeClr val="tx1"/>
                </a:solidFill>
              </a:rPr>
              <a:t>Monday-  </a:t>
            </a:r>
            <a:r>
              <a:rPr lang="en-GB" i="1" dirty="0" err="1">
                <a:solidFill>
                  <a:schemeClr val="tx1"/>
                </a:solidFill>
              </a:rPr>
              <a:t>wednesday</a:t>
            </a:r>
            <a:endParaRPr lang="en-GB" i="1" dirty="0">
              <a:solidFill>
                <a:schemeClr val="tx1"/>
              </a:solidFill>
            </a:endParaRPr>
          </a:p>
          <a:p>
            <a:endParaRPr lang="en-GB" i="1" dirty="0">
              <a:solidFill>
                <a:schemeClr val="tx1"/>
              </a:solidFill>
            </a:endParaRPr>
          </a:p>
          <a:p>
            <a:endParaRPr lang="en-GB" i="1" dirty="0">
              <a:solidFill>
                <a:schemeClr val="tx1"/>
              </a:solidFill>
            </a:endParaRPr>
          </a:p>
          <a:p>
            <a:endParaRPr lang="en-GB" i="1" dirty="0">
              <a:solidFill>
                <a:schemeClr val="tx1"/>
              </a:solidFill>
            </a:endParaRPr>
          </a:p>
          <a:p>
            <a:r>
              <a:rPr lang="en-GB" i="1" dirty="0">
                <a:solidFill>
                  <a:schemeClr val="tx1"/>
                </a:solidFill>
              </a:rPr>
              <a:t>Mrs lamb  </a:t>
            </a:r>
          </a:p>
          <a:p>
            <a:r>
              <a:rPr lang="en-GB" i="1" dirty="0">
                <a:solidFill>
                  <a:schemeClr val="tx1"/>
                </a:solidFill>
              </a:rPr>
              <a:t>Thursday-Friday</a:t>
            </a:r>
            <a:endParaRPr lang="en-GB" dirty="0">
              <a:solidFill>
                <a:schemeClr val="tx1"/>
              </a:solidFill>
            </a:endParaRPr>
          </a:p>
        </p:txBody>
      </p:sp>
      <p:sp>
        <p:nvSpPr>
          <p:cNvPr id="7" name="Title 7">
            <a:extLst>
              <a:ext uri="{FF2B5EF4-FFF2-40B4-BE49-F238E27FC236}">
                <a16:creationId xmlns:a16="http://schemas.microsoft.com/office/drawing/2014/main" id="{2FD9E035-4B94-43B0-D334-34936EFE99D4}"/>
              </a:ext>
            </a:extLst>
          </p:cNvPr>
          <p:cNvSpPr>
            <a:spLocks noGrp="1"/>
          </p:cNvSpPr>
          <p:nvPr/>
        </p:nvSpPr>
        <p:spPr>
          <a:xfrm>
            <a:off x="6605979" y="2717799"/>
            <a:ext cx="3758479" cy="2988734"/>
          </a:xfrm>
          <a:prstGeom prst="rect">
            <a:avLst/>
          </a:prstGeom>
        </p:spPr>
        <p:txBody>
          <a:bodyPr vert="horz" lIns="91440" tIns="45720" rIns="91440" bIns="45720" rtlCol="0" anchor="ctr">
            <a:normAutofit lnSpcReduction="10000"/>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GB" i="1" dirty="0">
                <a:solidFill>
                  <a:schemeClr val="tx1"/>
                </a:solidFill>
              </a:rPr>
              <a:t>Teaching assistants</a:t>
            </a:r>
          </a:p>
          <a:p>
            <a:endParaRPr lang="en-GB" i="1" dirty="0">
              <a:solidFill>
                <a:schemeClr val="tx1"/>
              </a:solidFill>
            </a:endParaRPr>
          </a:p>
          <a:p>
            <a:r>
              <a:rPr lang="en-GB" i="1" dirty="0">
                <a:solidFill>
                  <a:schemeClr val="tx1"/>
                </a:solidFill>
              </a:rPr>
              <a:t>Miss May</a:t>
            </a:r>
          </a:p>
          <a:p>
            <a:r>
              <a:rPr lang="en-GB" i="1" dirty="0">
                <a:solidFill>
                  <a:schemeClr val="tx1"/>
                </a:solidFill>
              </a:rPr>
              <a:t>Miss Jordan</a:t>
            </a:r>
          </a:p>
          <a:p>
            <a:r>
              <a:rPr lang="en-GB">
                <a:solidFill>
                  <a:schemeClr val="tx1"/>
                </a:solidFill>
                <a:ea typeface="+mj-lt"/>
                <a:cs typeface="+mj-lt"/>
              </a:rPr>
              <a:t>Mrs Waheed</a:t>
            </a:r>
            <a:endParaRPr lang="en-GB"/>
          </a:p>
          <a:p>
            <a:endParaRPr lang="en-GB" i="1" dirty="0">
              <a:solidFill>
                <a:schemeClr val="tx1"/>
              </a:solidFill>
            </a:endParaRPr>
          </a:p>
          <a:p>
            <a:endParaRPr lang="en-GB" i="1" dirty="0">
              <a:solidFill>
                <a:schemeClr val="tx1"/>
              </a:solidFill>
            </a:endParaRPr>
          </a:p>
          <a:p>
            <a:endParaRPr lang="en-GB" i="1" dirty="0">
              <a:solidFill>
                <a:schemeClr val="tx1"/>
              </a:solidFill>
            </a:endParaRPr>
          </a:p>
        </p:txBody>
      </p:sp>
    </p:spTree>
    <p:extLst>
      <p:ext uri="{BB962C8B-B14F-4D97-AF65-F5344CB8AC3E}">
        <p14:creationId xmlns:p14="http://schemas.microsoft.com/office/powerpoint/2010/main" val="816022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05032" y="1899081"/>
            <a:ext cx="10709365" cy="4683266"/>
          </a:xfrm>
        </p:spPr>
        <p:txBody>
          <a:bodyPr vert="horz" lIns="91440" tIns="45720" rIns="91440" bIns="45720" rtlCol="0" anchor="t">
            <a:normAutofit fontScale="92500" lnSpcReduction="20000"/>
          </a:bodyPr>
          <a:lstStyle/>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At Westfield we acknowledge that positive experiences create positive feelings, and that in turn, positive feelings create positive behaviour. Staff will model positive relationships and interactions, use positive phrasing with the children and spend time with children to support them in making positive behaviour choices – that result in pro-social behaviour - where required. </a:t>
            </a:r>
          </a:p>
          <a:p>
            <a:pPr marL="0" indent="0" algn="just">
              <a:lnSpc>
                <a:spcPct val="120000"/>
              </a:lnSpc>
              <a:spcBef>
                <a:spcPts val="0"/>
              </a:spcBef>
              <a:spcAft>
                <a:spcPts val="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Pro-social behaviours are any actions which benefit the individual and others around them.</a:t>
            </a:r>
          </a:p>
          <a:p>
            <a:pPr marL="0" indent="0" algn="just">
              <a:lnSpc>
                <a:spcPct val="120000"/>
              </a:lnSpc>
              <a:spcBef>
                <a:spcPts val="0"/>
              </a:spcBef>
              <a:spcAft>
                <a:spcPts val="0"/>
              </a:spcAft>
              <a:buNone/>
            </a:pPr>
            <a:endParaRPr lang="en-GB"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Giving meaningful and specific verbal praise and positive feedback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Allocating roles and responsibilities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Communicating a child’s pro-social behaviours with parents and/carers as appropriate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Using stickers, certificates, merits, value of the week, marbles etc/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Building in ‘motivators’ following the engagement of ‘adult directed activities’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Awarding Teacher and Head Teacher stickers/awards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Acknowledging pupils in Friday Celebration assembly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Recognising care and respect of the learning environment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20000"/>
              </a:lnSpc>
              <a:spcBef>
                <a:spcPts val="0"/>
              </a:spcBef>
              <a:spcAft>
                <a:spcPts val="0"/>
              </a:spcAft>
              <a:buNone/>
            </a:pPr>
            <a:r>
              <a:rPr lang="en-GB" sz="1800" dirty="0">
                <a:effectLst/>
                <a:latin typeface="Century Gothic" panose="020B0502020202020204" pitchFamily="34" charset="0"/>
                <a:ea typeface="Calibri" panose="020F0502020204030204" pitchFamily="34" charset="0"/>
                <a:cs typeface="Times New Roman" panose="02020603050405020304" pitchFamily="18" charset="0"/>
              </a:rPr>
              <a:t>• Modelling and teaching children to self-regulate using resources that help pupils to stay calm and to understand their own emotions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cs typeface="Calibri"/>
            </a:endParaRP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1C2ED7C1-9FE4-0160-C024-62B89DA964C0}"/>
              </a:ext>
            </a:extLst>
          </p:cNvPr>
          <p:cNvPicPr>
            <a:picLocks noChangeAspect="1"/>
          </p:cNvPicPr>
          <p:nvPr/>
        </p:nvPicPr>
        <p:blipFill>
          <a:blip r:embed="rId3"/>
          <a:stretch>
            <a:fillRect/>
          </a:stretch>
        </p:blipFill>
        <p:spPr>
          <a:xfrm>
            <a:off x="10450722" y="3873798"/>
            <a:ext cx="1541613" cy="1655195"/>
          </a:xfrm>
          <a:prstGeom prst="rect">
            <a:avLst/>
          </a:prstGeom>
        </p:spPr>
      </p:pic>
    </p:spTree>
    <p:extLst>
      <p:ext uri="{BB962C8B-B14F-4D97-AF65-F5344CB8AC3E}">
        <p14:creationId xmlns:p14="http://schemas.microsoft.com/office/powerpoint/2010/main" val="705061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05032" y="1899081"/>
            <a:ext cx="10709365" cy="4683266"/>
          </a:xfrm>
        </p:spPr>
        <p:txBody>
          <a:bodyPr vert="horz" lIns="91440" tIns="45720" rIns="91440" bIns="45720" rtlCol="0" anchor="t">
            <a:normAutofit fontScale="92500" lnSpcReduction="10000"/>
          </a:bodyPr>
          <a:lstStyle/>
          <a:p>
            <a:endParaRPr lang="en-GB" dirty="0">
              <a:cs typeface="Calibri"/>
            </a:endParaRPr>
          </a:p>
          <a:p>
            <a:endParaRPr lang="en-GB" dirty="0">
              <a:cs typeface="Calibri"/>
            </a:endParaRPr>
          </a:p>
          <a:p>
            <a:r>
              <a:rPr lang="en-GB" sz="3500" dirty="0">
                <a:cs typeface="Calibri"/>
              </a:rPr>
              <a:t>Reading certificates are received for reading 50, 100, 150 and 20o times</a:t>
            </a:r>
          </a:p>
          <a:p>
            <a:r>
              <a:rPr lang="en-GB" sz="3500" dirty="0">
                <a:cs typeface="Calibri"/>
              </a:rPr>
              <a:t>Please share any outside achievements with us, we love to hear about them and celebrate what the children have achieved.</a:t>
            </a:r>
          </a:p>
          <a:p>
            <a:endParaRPr lang="en-GB" sz="3500" dirty="0">
              <a:cs typeface="Calibri"/>
            </a:endParaRPr>
          </a:p>
          <a:p>
            <a:r>
              <a:rPr lang="en-GB" sz="3500" dirty="0">
                <a:cs typeface="Calibri"/>
              </a:rPr>
              <a:t>Celebration assembly on Fridays at 9am – all parents are welcome</a:t>
            </a:r>
            <a:r>
              <a:rPr lang="en-GB" sz="2600" dirty="0">
                <a:cs typeface="Calibri"/>
              </a:rPr>
              <a:t>.</a:t>
            </a: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shield with a castle and deer&#10;&#10;Description automatically generated">
            <a:extLst>
              <a:ext uri="{FF2B5EF4-FFF2-40B4-BE49-F238E27FC236}">
                <a16:creationId xmlns:a16="http://schemas.microsoft.com/office/drawing/2014/main" id="{AB75D5CA-9ADF-0714-2469-B410CB2ED29D}"/>
              </a:ext>
            </a:extLst>
          </p:cNvPr>
          <p:cNvPicPr>
            <a:picLocks noChangeAspect="1"/>
          </p:cNvPicPr>
          <p:nvPr/>
        </p:nvPicPr>
        <p:blipFill>
          <a:blip r:embed="rId3"/>
          <a:stretch>
            <a:fillRect/>
          </a:stretch>
        </p:blipFill>
        <p:spPr>
          <a:xfrm>
            <a:off x="10652005" y="365722"/>
            <a:ext cx="1124670" cy="1209497"/>
          </a:xfrm>
          <a:prstGeom prst="rect">
            <a:avLst/>
          </a:prstGeom>
        </p:spPr>
      </p:pic>
    </p:spTree>
    <p:extLst>
      <p:ext uri="{BB962C8B-B14F-4D97-AF65-F5344CB8AC3E}">
        <p14:creationId xmlns:p14="http://schemas.microsoft.com/office/powerpoint/2010/main" val="3024731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645641" y="275653"/>
            <a:ext cx="8534400" cy="1507067"/>
          </a:xfrm>
        </p:spPr>
        <p:txBody>
          <a:bodyPr>
            <a:normAutofit/>
          </a:bodyPr>
          <a:lstStyle/>
          <a:p>
            <a:r>
              <a:rPr lang="en-GB" sz="7200" b="1" dirty="0">
                <a:cs typeface="Calibri Light"/>
              </a:rPr>
              <a:t>BEHAVIOUR</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48062" y="1982401"/>
            <a:ext cx="10709365" cy="4875599"/>
          </a:xfrm>
        </p:spPr>
        <p:txBody>
          <a:bodyPr vert="horz" lIns="91440" tIns="45720" rIns="91440" bIns="45720" rtlCol="0" anchor="t">
            <a:normAutofit/>
          </a:bodyPr>
          <a:lstStyle/>
          <a:p>
            <a:r>
              <a:rPr lang="en-GB" dirty="0">
                <a:cs typeface="Calibri"/>
              </a:rPr>
              <a:t>The Behaviour policy was re-written in January. Please ensure you have read it and are clear on our procedures within school. This includes our behaviour steps and level letters. </a:t>
            </a:r>
          </a:p>
        </p:txBody>
      </p:sp>
      <p:pic>
        <p:nvPicPr>
          <p:cNvPr id="5124" name="Picture 4" descr="Sarah @ Stay At Home Educator | Learning Activiti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3802" y="159292"/>
            <a:ext cx="1623428" cy="16234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7FD7A5C-8AB0-2DAB-DFDD-B602F6307B58}"/>
              </a:ext>
            </a:extLst>
          </p:cNvPr>
          <p:cNvPicPr>
            <a:picLocks noChangeAspect="1"/>
          </p:cNvPicPr>
          <p:nvPr/>
        </p:nvPicPr>
        <p:blipFill>
          <a:blip r:embed="rId3"/>
          <a:stretch>
            <a:fillRect/>
          </a:stretch>
        </p:blipFill>
        <p:spPr>
          <a:xfrm>
            <a:off x="1746534" y="2829698"/>
            <a:ext cx="2630758" cy="3492156"/>
          </a:xfrm>
          <a:prstGeom prst="rect">
            <a:avLst/>
          </a:prstGeom>
        </p:spPr>
      </p:pic>
      <p:pic>
        <p:nvPicPr>
          <p:cNvPr id="7" name="Picture 6">
            <a:extLst>
              <a:ext uri="{FF2B5EF4-FFF2-40B4-BE49-F238E27FC236}">
                <a16:creationId xmlns:a16="http://schemas.microsoft.com/office/drawing/2014/main" id="{A1829ED3-B369-24D0-5241-B8CD0CAACFED}"/>
              </a:ext>
            </a:extLst>
          </p:cNvPr>
          <p:cNvPicPr>
            <a:picLocks noChangeAspect="1"/>
          </p:cNvPicPr>
          <p:nvPr/>
        </p:nvPicPr>
        <p:blipFill>
          <a:blip r:embed="rId4"/>
          <a:stretch>
            <a:fillRect/>
          </a:stretch>
        </p:blipFill>
        <p:spPr>
          <a:xfrm>
            <a:off x="6954964" y="2829698"/>
            <a:ext cx="2137208" cy="3552464"/>
          </a:xfrm>
          <a:prstGeom prst="rect">
            <a:avLst/>
          </a:prstGeom>
        </p:spPr>
      </p:pic>
      <p:pic>
        <p:nvPicPr>
          <p:cNvPr id="6" name="Picture 5" descr="A black and white shield with a castle and deer&#10;&#10;Description automatically generated">
            <a:extLst>
              <a:ext uri="{FF2B5EF4-FFF2-40B4-BE49-F238E27FC236}">
                <a16:creationId xmlns:a16="http://schemas.microsoft.com/office/drawing/2014/main" id="{62711385-6B77-7E7F-BFF6-B2A89F77C9CB}"/>
              </a:ext>
            </a:extLst>
          </p:cNvPr>
          <p:cNvPicPr>
            <a:picLocks noChangeAspect="1"/>
          </p:cNvPicPr>
          <p:nvPr/>
        </p:nvPicPr>
        <p:blipFill>
          <a:blip r:embed="rId5"/>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598899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E6310-5EA9-4CAD-9B42-57514EB01D89}"/>
              </a:ext>
            </a:extLst>
          </p:cNvPr>
          <p:cNvSpPr>
            <a:spLocks noGrp="1"/>
          </p:cNvSpPr>
          <p:nvPr>
            <p:ph type="title"/>
          </p:nvPr>
        </p:nvSpPr>
        <p:spPr>
          <a:xfrm>
            <a:off x="2409895" y="297168"/>
            <a:ext cx="8534400" cy="1507067"/>
          </a:xfrm>
        </p:spPr>
        <p:txBody>
          <a:bodyPr>
            <a:normAutofit/>
          </a:bodyPr>
          <a:lstStyle/>
          <a:p>
            <a:r>
              <a:rPr lang="en-GB" sz="7200" b="1" dirty="0">
                <a:cs typeface="Calibri Light"/>
              </a:rPr>
              <a:t>Mobile phones</a:t>
            </a:r>
            <a:endParaRPr lang="en-GB" sz="7200" b="1" dirty="0"/>
          </a:p>
        </p:txBody>
      </p:sp>
      <p:sp>
        <p:nvSpPr>
          <p:cNvPr id="3" name="Content Placeholder 2">
            <a:extLst>
              <a:ext uri="{FF2B5EF4-FFF2-40B4-BE49-F238E27FC236}">
                <a16:creationId xmlns:a16="http://schemas.microsoft.com/office/drawing/2014/main" id="{3062B08A-0F13-4245-81CD-15A87CBBF0B0}"/>
              </a:ext>
            </a:extLst>
          </p:cNvPr>
          <p:cNvSpPr>
            <a:spLocks noGrp="1"/>
          </p:cNvSpPr>
          <p:nvPr>
            <p:ph idx="1"/>
          </p:nvPr>
        </p:nvSpPr>
        <p:spPr>
          <a:xfrm>
            <a:off x="580336" y="2312581"/>
            <a:ext cx="10709365" cy="3991400"/>
          </a:xfrm>
        </p:spPr>
        <p:txBody>
          <a:bodyPr vert="horz" lIns="91440" tIns="45720" rIns="91440" bIns="45720" rtlCol="0" anchor="t">
            <a:normAutofit/>
          </a:bodyPr>
          <a:lstStyle/>
          <a:p>
            <a:r>
              <a:rPr lang="en-GB" dirty="0">
                <a:cs typeface="Calibri"/>
              </a:rPr>
              <a:t>We are supporting the ‘Smartphone free childhood’ campaign. As such we actively encourage you not to purchase a smart phone for your child. </a:t>
            </a:r>
          </a:p>
          <a:p>
            <a:r>
              <a:rPr lang="en-GB" dirty="0">
                <a:cs typeface="Calibri"/>
              </a:rPr>
              <a:t>As a town the schools are working together to have a collective approach on this moving forward.</a:t>
            </a:r>
          </a:p>
          <a:p>
            <a:r>
              <a:rPr lang="en-GB" dirty="0">
                <a:cs typeface="Calibri"/>
              </a:rPr>
              <a:t>Please read more about it at </a:t>
            </a:r>
            <a:r>
              <a:rPr lang="en-GB" dirty="0">
                <a:cs typeface="Calibri"/>
                <a:hlinkClick r:id="rId2"/>
              </a:rPr>
              <a:t>https://smartphonefreechildhood.co.uk/</a:t>
            </a:r>
            <a:endParaRPr lang="en-GB" dirty="0">
              <a:cs typeface="Calibri"/>
            </a:endParaRPr>
          </a:p>
          <a:p>
            <a:r>
              <a:rPr lang="en-GB" dirty="0">
                <a:cs typeface="Calibri"/>
              </a:rPr>
              <a:t>Mobile phones are allowed in Y5 and Y6. They are to be handed in as soon as they enter school and will be returned at the end of the day</a:t>
            </a:r>
          </a:p>
          <a:p>
            <a:r>
              <a:rPr lang="en-GB" dirty="0">
                <a:cs typeface="Calibri"/>
              </a:rPr>
              <a:t>If your child does have a mobile phone, please carefully monitor their interaction on it. The social media issues which occur happen at home continue into school and significantly impact mental health and learning. We need to work together to support our children. </a:t>
            </a:r>
          </a:p>
        </p:txBody>
      </p:sp>
      <p:pic>
        <p:nvPicPr>
          <p:cNvPr id="5" name="Picture 4" descr="A black and white shield with a castle and deer&#10;&#10;Description automatically generated">
            <a:extLst>
              <a:ext uri="{FF2B5EF4-FFF2-40B4-BE49-F238E27FC236}">
                <a16:creationId xmlns:a16="http://schemas.microsoft.com/office/drawing/2014/main" id="{D8C637CA-7347-D0A7-C57B-EF825A3B244C}"/>
              </a:ext>
            </a:extLst>
          </p:cNvPr>
          <p:cNvPicPr>
            <a:picLocks noChangeAspect="1"/>
          </p:cNvPicPr>
          <p:nvPr/>
        </p:nvPicPr>
        <p:blipFill>
          <a:blip r:embed="rId3"/>
          <a:stretch>
            <a:fillRect/>
          </a:stretch>
        </p:blipFill>
        <p:spPr>
          <a:xfrm>
            <a:off x="10421967" y="221949"/>
            <a:ext cx="1426594" cy="1554553"/>
          </a:xfrm>
          <a:prstGeom prst="rect">
            <a:avLst/>
          </a:prstGeom>
        </p:spPr>
      </p:pic>
    </p:spTree>
    <p:extLst>
      <p:ext uri="{BB962C8B-B14F-4D97-AF65-F5344CB8AC3E}">
        <p14:creationId xmlns:p14="http://schemas.microsoft.com/office/powerpoint/2010/main" val="3065945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919" y="366346"/>
            <a:ext cx="8534400" cy="1507067"/>
          </a:xfrm>
        </p:spPr>
        <p:txBody>
          <a:bodyPr>
            <a:normAutofit/>
          </a:bodyPr>
          <a:lstStyle/>
          <a:p>
            <a:r>
              <a:rPr lang="en-GB" sz="6600" b="1" dirty="0"/>
              <a:t>Helping in school</a:t>
            </a:r>
          </a:p>
        </p:txBody>
      </p:sp>
      <p:sp>
        <p:nvSpPr>
          <p:cNvPr id="3" name="Content Placeholder 2"/>
          <p:cNvSpPr>
            <a:spLocks noGrp="1"/>
          </p:cNvSpPr>
          <p:nvPr>
            <p:ph idx="1"/>
          </p:nvPr>
        </p:nvSpPr>
        <p:spPr/>
        <p:txBody>
          <a:bodyPr>
            <a:normAutofit/>
          </a:bodyPr>
          <a:lstStyle/>
          <a:p>
            <a:r>
              <a:rPr lang="en-GB" sz="2800" dirty="0"/>
              <a:t>Parent volunteers are very welcome in school, either regularly or ad-hoc. A DBS check is required – forms from the office.</a:t>
            </a:r>
          </a:p>
          <a:p>
            <a:r>
              <a:rPr lang="en-GB" sz="2800" dirty="0"/>
              <a:t>Reading with children – we really appreciate. </a:t>
            </a:r>
          </a:p>
          <a:p>
            <a:r>
              <a:rPr lang="en-GB" sz="2800" dirty="0"/>
              <a:t>WISPA are always wanting and needing parental engagement – please get involved! The funds they raise help to provide a range of wider opportunities for your children as well as resources in school</a:t>
            </a:r>
          </a:p>
        </p:txBody>
      </p:sp>
      <p:pic>
        <p:nvPicPr>
          <p:cNvPr id="5" name="Picture 4" descr="A black and white shield with a castle and deer&#10;&#10;Description automatically generated">
            <a:extLst>
              <a:ext uri="{FF2B5EF4-FFF2-40B4-BE49-F238E27FC236}">
                <a16:creationId xmlns:a16="http://schemas.microsoft.com/office/drawing/2014/main" id="{A12930C8-91D8-E491-A185-2B68A1440686}"/>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36348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6146D-AED5-22DB-610A-52F1C9AB20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AB10F-65FA-8235-8AC2-8991B300C5D7}"/>
              </a:ext>
            </a:extLst>
          </p:cNvPr>
          <p:cNvSpPr>
            <a:spLocks noGrp="1"/>
          </p:cNvSpPr>
          <p:nvPr>
            <p:ph type="title"/>
          </p:nvPr>
        </p:nvSpPr>
        <p:spPr>
          <a:xfrm>
            <a:off x="3233775" y="304553"/>
            <a:ext cx="8534400" cy="1507067"/>
          </a:xfrm>
        </p:spPr>
        <p:txBody>
          <a:bodyPr>
            <a:normAutofit/>
          </a:bodyPr>
          <a:lstStyle/>
          <a:p>
            <a:r>
              <a:rPr lang="en-GB" sz="8000" b="1" dirty="0">
                <a:cs typeface="Calibri Light"/>
              </a:rPr>
              <a:t>Reminders</a:t>
            </a:r>
            <a:endParaRPr lang="en-GB" sz="8000" b="1" dirty="0"/>
          </a:p>
        </p:txBody>
      </p:sp>
      <p:sp>
        <p:nvSpPr>
          <p:cNvPr id="3" name="Content Placeholder 2">
            <a:extLst>
              <a:ext uri="{FF2B5EF4-FFF2-40B4-BE49-F238E27FC236}">
                <a16:creationId xmlns:a16="http://schemas.microsoft.com/office/drawing/2014/main" id="{17324B65-B41F-35E1-15D6-0AC7E279EF95}"/>
              </a:ext>
            </a:extLst>
          </p:cNvPr>
          <p:cNvSpPr>
            <a:spLocks noGrp="1"/>
          </p:cNvSpPr>
          <p:nvPr>
            <p:ph idx="1"/>
          </p:nvPr>
        </p:nvSpPr>
        <p:spPr>
          <a:xfrm>
            <a:off x="1051128" y="2005258"/>
            <a:ext cx="9663487" cy="4741827"/>
          </a:xfrm>
        </p:spPr>
        <p:txBody>
          <a:bodyPr vert="horz" lIns="91440" tIns="45720" rIns="91440" bIns="45720" rtlCol="0" anchor="t">
            <a:normAutofit/>
          </a:bodyPr>
          <a:lstStyle/>
          <a:p>
            <a:r>
              <a:rPr lang="en-GB" sz="2400" dirty="0">
                <a:cs typeface="Calibri"/>
              </a:rPr>
              <a:t>Most children benefit from having a piece of fruit at break time</a:t>
            </a:r>
          </a:p>
          <a:p>
            <a:r>
              <a:rPr lang="en-GB" sz="2400" dirty="0"/>
              <a:t>No sweets, chocolate or nuts in lunchboxes</a:t>
            </a:r>
          </a:p>
          <a:p>
            <a:r>
              <a:rPr lang="en-GB" sz="2400" dirty="0"/>
              <a:t>Please let us know if pick up arrangements change </a:t>
            </a:r>
          </a:p>
          <a:p>
            <a:r>
              <a:rPr lang="en-GB" sz="2400" dirty="0"/>
              <a:t>Let the office know of any regular pick up changes</a:t>
            </a:r>
          </a:p>
          <a:p>
            <a:r>
              <a:rPr lang="en-GB" sz="2400" dirty="0"/>
              <a:t>Encourage your children to talk to the adults in school – we cannot help if we do not know. Any problems that arise are better dealt with there and then rather than at a later time</a:t>
            </a:r>
          </a:p>
          <a:p>
            <a:r>
              <a:rPr lang="en-GB" sz="2400" dirty="0"/>
              <a:t>Stationery is provided so please leave all personal items at home</a:t>
            </a:r>
          </a:p>
          <a:p>
            <a:r>
              <a:rPr lang="en-GB" sz="2400" dirty="0"/>
              <a:t>Named water bottle</a:t>
            </a:r>
          </a:p>
          <a:p>
            <a:endParaRPr lang="en-GB" dirty="0">
              <a:cs typeface="Calibri"/>
            </a:endParaRPr>
          </a:p>
          <a:p>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C4B8C73B-24CC-890E-14A4-07DDA2B5B774}"/>
              </a:ext>
            </a:extLst>
          </p:cNvPr>
          <p:cNvPicPr>
            <a:picLocks noChangeAspect="1"/>
          </p:cNvPicPr>
          <p:nvPr/>
        </p:nvPicPr>
        <p:blipFill>
          <a:blip r:embed="rId2"/>
          <a:stretch>
            <a:fillRect/>
          </a:stretch>
        </p:blipFill>
        <p:spPr>
          <a:xfrm>
            <a:off x="10479476" y="5023987"/>
            <a:ext cx="1527236" cy="1568930"/>
          </a:xfrm>
          <a:prstGeom prst="rect">
            <a:avLst/>
          </a:prstGeom>
        </p:spPr>
      </p:pic>
    </p:spTree>
    <p:extLst>
      <p:ext uri="{BB962C8B-B14F-4D97-AF65-F5344CB8AC3E}">
        <p14:creationId xmlns:p14="http://schemas.microsoft.com/office/powerpoint/2010/main" val="2465536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810B-9C28-47D9-8F8B-1D09EC7DA199}"/>
              </a:ext>
            </a:extLst>
          </p:cNvPr>
          <p:cNvSpPr>
            <a:spLocks noGrp="1"/>
          </p:cNvSpPr>
          <p:nvPr>
            <p:ph type="title"/>
          </p:nvPr>
        </p:nvSpPr>
        <p:spPr>
          <a:xfrm>
            <a:off x="1114518" y="3626720"/>
            <a:ext cx="8534400" cy="1507067"/>
          </a:xfrm>
        </p:spPr>
        <p:txBody>
          <a:bodyPr/>
          <a:lstStyle/>
          <a:p>
            <a:r>
              <a:rPr lang="en-GB" dirty="0">
                <a:cs typeface="Calibri Light"/>
              </a:rPr>
              <a:t>Communication</a:t>
            </a:r>
            <a:endParaRPr lang="en-GB" dirty="0"/>
          </a:p>
        </p:txBody>
      </p:sp>
      <p:sp>
        <p:nvSpPr>
          <p:cNvPr id="3" name="Content Placeholder 2">
            <a:extLst>
              <a:ext uri="{FF2B5EF4-FFF2-40B4-BE49-F238E27FC236}">
                <a16:creationId xmlns:a16="http://schemas.microsoft.com/office/drawing/2014/main" id="{D43CFCBB-1266-4552-A9D7-A73521C2B4AD}"/>
              </a:ext>
            </a:extLst>
          </p:cNvPr>
          <p:cNvSpPr>
            <a:spLocks noGrp="1"/>
          </p:cNvSpPr>
          <p:nvPr>
            <p:ph idx="1"/>
          </p:nvPr>
        </p:nvSpPr>
        <p:spPr>
          <a:xfrm>
            <a:off x="977009" y="2651760"/>
            <a:ext cx="9784080" cy="2146151"/>
          </a:xfrm>
        </p:spPr>
        <p:txBody>
          <a:bodyPr vert="horz" lIns="91440" tIns="45720" rIns="91440" bIns="45720" rtlCol="0" anchor="t">
            <a:normAutofit/>
          </a:bodyPr>
          <a:lstStyle/>
          <a:p>
            <a:r>
              <a:rPr lang="en-GB" dirty="0">
                <a:ea typeface="+mn-lt"/>
                <a:cs typeface="+mn-lt"/>
              </a:rPr>
              <a:t>Everything we do is because we believe it will benefit the children. If you think there is something we should know that will help us help your child, please do tell us!</a:t>
            </a:r>
          </a:p>
          <a:p>
            <a:r>
              <a:rPr lang="en-GB" dirty="0">
                <a:cs typeface="Calibri"/>
              </a:rPr>
              <a:t>Please catch us at the start or the end of the day for any quick messages. For any longer discussions, please arrange a meeting.</a:t>
            </a:r>
          </a:p>
        </p:txBody>
      </p:sp>
      <p:pic>
        <p:nvPicPr>
          <p:cNvPr id="5" name="Picture 4" descr="A black and white shield with a castle and deer&#10;&#10;Description automatically generated">
            <a:extLst>
              <a:ext uri="{FF2B5EF4-FFF2-40B4-BE49-F238E27FC236}">
                <a16:creationId xmlns:a16="http://schemas.microsoft.com/office/drawing/2014/main" id="{87F107CB-40F6-E14B-FE17-19763E98F61D}"/>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981767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3068-A726-F6ED-AA17-4E48D75F4476}"/>
              </a:ext>
            </a:extLst>
          </p:cNvPr>
          <p:cNvSpPr>
            <a:spLocks noGrp="1"/>
          </p:cNvSpPr>
          <p:nvPr>
            <p:ph type="title"/>
          </p:nvPr>
        </p:nvSpPr>
        <p:spPr/>
        <p:txBody>
          <a:bodyPr/>
          <a:lstStyle/>
          <a:p>
            <a:r>
              <a:rPr lang="en-GB" dirty="0"/>
              <a:t>				reminders</a:t>
            </a:r>
          </a:p>
        </p:txBody>
      </p:sp>
      <p:sp>
        <p:nvSpPr>
          <p:cNvPr id="3" name="Content Placeholder 2">
            <a:extLst>
              <a:ext uri="{FF2B5EF4-FFF2-40B4-BE49-F238E27FC236}">
                <a16:creationId xmlns:a16="http://schemas.microsoft.com/office/drawing/2014/main" id="{DDDBB248-CF73-4316-DE48-00532BE44491}"/>
              </a:ext>
            </a:extLst>
          </p:cNvPr>
          <p:cNvSpPr>
            <a:spLocks noGrp="1"/>
          </p:cNvSpPr>
          <p:nvPr>
            <p:ph idx="1"/>
          </p:nvPr>
        </p:nvSpPr>
        <p:spPr/>
        <p:txBody>
          <a:bodyPr>
            <a:normAutofit fontScale="92500" lnSpcReduction="20000"/>
          </a:bodyPr>
          <a:lstStyle/>
          <a:p>
            <a:r>
              <a:rPr lang="en-GB" sz="4000" dirty="0"/>
              <a:t>Communication</a:t>
            </a:r>
          </a:p>
          <a:p>
            <a:r>
              <a:rPr lang="en-GB" sz="4000" dirty="0"/>
              <a:t>The number one priority for our Year 3 team is that your child is happy and settled and has an enjoyable year. </a:t>
            </a:r>
          </a:p>
          <a:p>
            <a:r>
              <a:rPr lang="en-GB" sz="4000" dirty="0"/>
              <a:t>If you have any questions or concerns about your child’s education or well-being, then please communicate your worries with us. </a:t>
            </a:r>
          </a:p>
          <a:p>
            <a:r>
              <a:rPr lang="en-GB" sz="4000" dirty="0"/>
              <a:t>We are always keen to help! </a:t>
            </a:r>
          </a:p>
          <a:p>
            <a:endParaRPr lang="en-GB" dirty="0"/>
          </a:p>
        </p:txBody>
      </p:sp>
    </p:spTree>
    <p:extLst>
      <p:ext uri="{BB962C8B-B14F-4D97-AF65-F5344CB8AC3E}">
        <p14:creationId xmlns:p14="http://schemas.microsoft.com/office/powerpoint/2010/main" val="3352049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estion Marks Stock Illustrations – 13,042 Question Mark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885" y="1672217"/>
            <a:ext cx="8925318" cy="33469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white shield with a castle and deer&#10;&#10;Description automatically generated">
            <a:extLst>
              <a:ext uri="{FF2B5EF4-FFF2-40B4-BE49-F238E27FC236}">
                <a16:creationId xmlns:a16="http://schemas.microsoft.com/office/drawing/2014/main" id="{179B9FC9-DD20-E70A-D830-44E5AE71748B}"/>
              </a:ext>
            </a:extLst>
          </p:cNvPr>
          <p:cNvPicPr>
            <a:picLocks noChangeAspect="1"/>
          </p:cNvPicPr>
          <p:nvPr/>
        </p:nvPicPr>
        <p:blipFill>
          <a:blip r:embed="rId3"/>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66076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FABEE-877F-4938-A32D-CA5B377A4ED6}"/>
              </a:ext>
            </a:extLst>
          </p:cNvPr>
          <p:cNvSpPr>
            <a:spLocks noGrp="1"/>
          </p:cNvSpPr>
          <p:nvPr>
            <p:ph type="title"/>
          </p:nvPr>
        </p:nvSpPr>
        <p:spPr>
          <a:xfrm>
            <a:off x="451820" y="215854"/>
            <a:ext cx="11607501" cy="1644127"/>
          </a:xfrm>
        </p:spPr>
        <p:txBody>
          <a:bodyPr>
            <a:normAutofit fontScale="90000"/>
          </a:bodyPr>
          <a:lstStyle/>
          <a:p>
            <a:r>
              <a:rPr lang="en-GB" sz="7200" b="1" dirty="0">
                <a:cs typeface="Calibri Light"/>
              </a:rPr>
              <a:t>Start and end of the day</a:t>
            </a:r>
            <a:endParaRPr lang="en-GB" sz="7200" b="1" dirty="0"/>
          </a:p>
        </p:txBody>
      </p:sp>
      <p:sp>
        <p:nvSpPr>
          <p:cNvPr id="3" name="Content Placeholder 2">
            <a:extLst>
              <a:ext uri="{FF2B5EF4-FFF2-40B4-BE49-F238E27FC236}">
                <a16:creationId xmlns:a16="http://schemas.microsoft.com/office/drawing/2014/main" id="{D65B70D9-1D99-4045-8884-6AB067747C38}"/>
              </a:ext>
            </a:extLst>
          </p:cNvPr>
          <p:cNvSpPr>
            <a:spLocks noGrp="1"/>
          </p:cNvSpPr>
          <p:nvPr>
            <p:ph idx="1"/>
          </p:nvPr>
        </p:nvSpPr>
        <p:spPr>
          <a:xfrm>
            <a:off x="559397" y="2055413"/>
            <a:ext cx="10762769" cy="3872051"/>
          </a:xfrm>
        </p:spPr>
        <p:txBody>
          <a:bodyPr vert="horz" lIns="91440" tIns="45720" rIns="91440" bIns="45720" rtlCol="0" anchor="t">
            <a:normAutofit/>
          </a:bodyPr>
          <a:lstStyle/>
          <a:p>
            <a:r>
              <a:rPr lang="en-GB" sz="2800" dirty="0">
                <a:cs typeface="Calibri"/>
              </a:rPr>
              <a:t>Soft start from 8:35-8:45am</a:t>
            </a:r>
          </a:p>
          <a:p>
            <a:r>
              <a:rPr lang="en-GB" sz="2800" dirty="0">
                <a:cs typeface="Calibri"/>
              </a:rPr>
              <a:t>Registers are at 8:45am. Anyone arriving after this time will be marked as late</a:t>
            </a:r>
          </a:p>
          <a:p>
            <a:r>
              <a:rPr lang="en-GB" sz="2800" dirty="0">
                <a:cs typeface="Calibri"/>
              </a:rPr>
              <a:t>Drop children at the outside door – Please allow them to walk in alone.</a:t>
            </a:r>
          </a:p>
          <a:p>
            <a:r>
              <a:rPr lang="en-GB" sz="2800" dirty="0">
                <a:cs typeface="Calibri"/>
              </a:rPr>
              <a:t>Collection at 3:15pm</a:t>
            </a:r>
          </a:p>
          <a:p>
            <a:r>
              <a:rPr lang="en-GB" sz="2800" dirty="0">
                <a:cs typeface="Calibri"/>
              </a:rPr>
              <a:t>Please collect from the outdoor classroom and wait for your child name to be called.</a:t>
            </a:r>
          </a:p>
          <a:p>
            <a:endParaRPr lang="en-GB" dirty="0">
              <a:cs typeface="Calibri"/>
            </a:endParaRPr>
          </a:p>
          <a:p>
            <a:pPr marL="0" indent="0">
              <a:buNone/>
            </a:pPr>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1A475572-2623-9D60-4AF9-619503795D76}"/>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855340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93972-E300-6657-17C4-0400A4046E4E}"/>
              </a:ext>
            </a:extLst>
          </p:cNvPr>
          <p:cNvSpPr>
            <a:spLocks noGrp="1"/>
          </p:cNvSpPr>
          <p:nvPr>
            <p:ph type="title"/>
          </p:nvPr>
        </p:nvSpPr>
        <p:spPr/>
        <p:txBody>
          <a:bodyPr/>
          <a:lstStyle/>
          <a:p>
            <a:r>
              <a:rPr lang="en-GB" dirty="0"/>
              <a:t>Morning routine</a:t>
            </a:r>
          </a:p>
        </p:txBody>
      </p:sp>
      <p:pic>
        <p:nvPicPr>
          <p:cNvPr id="5" name="Content Placeholder 4">
            <a:extLst>
              <a:ext uri="{FF2B5EF4-FFF2-40B4-BE49-F238E27FC236}">
                <a16:creationId xmlns:a16="http://schemas.microsoft.com/office/drawing/2014/main" id="{0F223B41-12B7-CBAA-51F2-DB9480707EE0}"/>
              </a:ext>
            </a:extLst>
          </p:cNvPr>
          <p:cNvPicPr>
            <a:picLocks noGrp="1" noChangeAspect="1"/>
          </p:cNvPicPr>
          <p:nvPr>
            <p:ph idx="1"/>
          </p:nvPr>
        </p:nvPicPr>
        <p:blipFill>
          <a:blip r:embed="rId2"/>
          <a:stretch>
            <a:fillRect/>
          </a:stretch>
        </p:blipFill>
        <p:spPr>
          <a:xfrm>
            <a:off x="1949360" y="2387220"/>
            <a:ext cx="7483398" cy="4114803"/>
          </a:xfrm>
        </p:spPr>
      </p:pic>
    </p:spTree>
    <p:extLst>
      <p:ext uri="{BB962C8B-B14F-4D97-AF65-F5344CB8AC3E}">
        <p14:creationId xmlns:p14="http://schemas.microsoft.com/office/powerpoint/2010/main" val="4225401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9AAC-88D3-4A2C-A06E-3037A002DCE8}"/>
              </a:ext>
            </a:extLst>
          </p:cNvPr>
          <p:cNvSpPr>
            <a:spLocks noGrp="1"/>
          </p:cNvSpPr>
          <p:nvPr>
            <p:ph type="title"/>
          </p:nvPr>
        </p:nvSpPr>
        <p:spPr>
          <a:xfrm>
            <a:off x="1297398" y="408047"/>
            <a:ext cx="8534400" cy="1507067"/>
          </a:xfrm>
        </p:spPr>
        <p:txBody>
          <a:bodyPr>
            <a:normAutofit/>
          </a:bodyPr>
          <a:lstStyle/>
          <a:p>
            <a:pPr algn="ctr"/>
            <a:r>
              <a:rPr lang="en-GB" sz="8000" b="1" dirty="0">
                <a:cs typeface="Calibri Light"/>
              </a:rPr>
              <a:t>Uniform</a:t>
            </a:r>
            <a:endParaRPr lang="en-GB" sz="8000" b="1" dirty="0"/>
          </a:p>
        </p:txBody>
      </p:sp>
      <p:sp>
        <p:nvSpPr>
          <p:cNvPr id="3" name="Content Placeholder 2">
            <a:extLst>
              <a:ext uri="{FF2B5EF4-FFF2-40B4-BE49-F238E27FC236}">
                <a16:creationId xmlns:a16="http://schemas.microsoft.com/office/drawing/2014/main" id="{6CFC616F-4F54-4AA2-8AED-B1AFE0AFF4B0}"/>
              </a:ext>
            </a:extLst>
          </p:cNvPr>
          <p:cNvSpPr>
            <a:spLocks noGrp="1"/>
          </p:cNvSpPr>
          <p:nvPr>
            <p:ph idx="1"/>
          </p:nvPr>
        </p:nvSpPr>
        <p:spPr>
          <a:xfrm>
            <a:off x="684212" y="1965960"/>
            <a:ext cx="8534400" cy="3615267"/>
          </a:xfrm>
        </p:spPr>
        <p:txBody>
          <a:bodyPr vert="horz" lIns="91440" tIns="45720" rIns="91440" bIns="45720" rtlCol="0" anchor="t">
            <a:normAutofit/>
          </a:bodyPr>
          <a:lstStyle/>
          <a:p>
            <a:r>
              <a:rPr lang="en-GB" dirty="0">
                <a:cs typeface="Calibri"/>
              </a:rPr>
              <a:t>Please ensure </a:t>
            </a:r>
            <a:r>
              <a:rPr lang="en-GB" u="sng" dirty="0">
                <a:cs typeface="Calibri"/>
              </a:rPr>
              <a:t>everything</a:t>
            </a:r>
            <a:r>
              <a:rPr lang="en-GB" dirty="0">
                <a:cs typeface="Calibri"/>
              </a:rPr>
              <a:t> has a name on it.</a:t>
            </a:r>
          </a:p>
          <a:p>
            <a:r>
              <a:rPr lang="en-GB" dirty="0">
                <a:cs typeface="Calibri"/>
              </a:rPr>
              <a:t>Blue school jumper</a:t>
            </a:r>
          </a:p>
          <a:p>
            <a:endParaRPr lang="en-GB" dirty="0">
              <a:cs typeface="Calibri"/>
            </a:endParaRPr>
          </a:p>
          <a:p>
            <a:r>
              <a:rPr lang="en-GB" dirty="0">
                <a:cs typeface="Calibri"/>
              </a:rPr>
              <a:t>Long hair must be tied up</a:t>
            </a:r>
          </a:p>
          <a:p>
            <a:r>
              <a:rPr lang="en-GB" dirty="0">
                <a:cs typeface="Calibri"/>
              </a:rPr>
              <a:t>No jewellery – stud earrings are fine.</a:t>
            </a:r>
          </a:p>
          <a:p>
            <a:r>
              <a:rPr lang="en-GB" dirty="0">
                <a:cs typeface="Calibri"/>
              </a:rPr>
              <a:t>No nail varnish please</a:t>
            </a:r>
          </a:p>
          <a:p>
            <a:r>
              <a:rPr lang="en-GB" dirty="0">
                <a:cs typeface="Calibri"/>
              </a:rPr>
              <a:t>No (re)dying of hair</a:t>
            </a:r>
          </a:p>
          <a:p>
            <a:endParaRPr lang="en-GB" dirty="0">
              <a:cs typeface="Calibri"/>
            </a:endParaRPr>
          </a:p>
        </p:txBody>
      </p:sp>
      <p:pic>
        <p:nvPicPr>
          <p:cNvPr id="5" name="Picture 4" descr="A black and white shield with a castle and deer&#10;&#10;Description automatically generated">
            <a:extLst>
              <a:ext uri="{FF2B5EF4-FFF2-40B4-BE49-F238E27FC236}">
                <a16:creationId xmlns:a16="http://schemas.microsoft.com/office/drawing/2014/main" id="{B9C0368D-6092-5DED-3291-06AEE9004132}"/>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294680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6E4B-932C-4C80-813A-317A459D9E5D}"/>
              </a:ext>
            </a:extLst>
          </p:cNvPr>
          <p:cNvSpPr>
            <a:spLocks noGrp="1"/>
          </p:cNvSpPr>
          <p:nvPr>
            <p:ph type="title"/>
          </p:nvPr>
        </p:nvSpPr>
        <p:spPr>
          <a:xfrm>
            <a:off x="4407049" y="355002"/>
            <a:ext cx="3377901" cy="1507067"/>
          </a:xfrm>
        </p:spPr>
        <p:txBody>
          <a:bodyPr>
            <a:normAutofit fontScale="90000"/>
          </a:bodyPr>
          <a:lstStyle/>
          <a:p>
            <a:r>
              <a:rPr lang="en-GB" sz="12500" b="1" dirty="0" err="1">
                <a:cs typeface="Calibri Light"/>
              </a:rPr>
              <a:t>p.e</a:t>
            </a:r>
            <a:endParaRPr lang="en-GB" sz="12500" b="1" dirty="0"/>
          </a:p>
        </p:txBody>
      </p:sp>
      <p:sp>
        <p:nvSpPr>
          <p:cNvPr id="3" name="Content Placeholder 2">
            <a:extLst>
              <a:ext uri="{FF2B5EF4-FFF2-40B4-BE49-F238E27FC236}">
                <a16:creationId xmlns:a16="http://schemas.microsoft.com/office/drawing/2014/main" id="{75EB0600-1E7B-4281-98DF-7CDE35509153}"/>
              </a:ext>
            </a:extLst>
          </p:cNvPr>
          <p:cNvSpPr>
            <a:spLocks noGrp="1"/>
          </p:cNvSpPr>
          <p:nvPr>
            <p:ph idx="1"/>
          </p:nvPr>
        </p:nvSpPr>
        <p:spPr>
          <a:xfrm>
            <a:off x="705727" y="2055707"/>
            <a:ext cx="8534400" cy="4549488"/>
          </a:xfrm>
        </p:spPr>
        <p:txBody>
          <a:bodyPr vert="horz" lIns="91440" tIns="45720" rIns="91440" bIns="45720" rtlCol="0" anchor="t">
            <a:normAutofit fontScale="92500" lnSpcReduction="10000"/>
          </a:bodyPr>
          <a:lstStyle/>
          <a:p>
            <a:r>
              <a:rPr lang="en-GB" sz="2400" dirty="0">
                <a:cs typeface="Calibri"/>
              </a:rPr>
              <a:t>PE     Wednesday and Thursdays</a:t>
            </a:r>
          </a:p>
          <a:p>
            <a:endParaRPr lang="en-GB" sz="2400" dirty="0">
              <a:cs typeface="Calibri"/>
            </a:endParaRPr>
          </a:p>
          <a:p>
            <a:pPr lvl="1"/>
            <a:r>
              <a:rPr lang="en-GB" sz="2400" dirty="0">
                <a:cs typeface="Calibri"/>
              </a:rPr>
              <a:t>Trainers (worn all day) and change of socks</a:t>
            </a:r>
          </a:p>
          <a:p>
            <a:pPr lvl="1"/>
            <a:r>
              <a:rPr lang="en-GB" sz="2400" dirty="0">
                <a:cs typeface="Calibri"/>
              </a:rPr>
              <a:t>Blue PE t-shirt and jumper (in the cold)</a:t>
            </a:r>
            <a:endParaRPr lang="en-GB" sz="2400" dirty="0"/>
          </a:p>
          <a:p>
            <a:pPr lvl="1"/>
            <a:r>
              <a:rPr lang="en-GB" sz="2400" dirty="0">
                <a:cs typeface="Calibri"/>
              </a:rPr>
              <a:t>Dark (preferable black) short or tracksuit bottoms (in the cold)</a:t>
            </a:r>
          </a:p>
          <a:p>
            <a:pPr lvl="1"/>
            <a:endParaRPr lang="en-GB" sz="2400" dirty="0">
              <a:cs typeface="Calibri"/>
            </a:endParaRPr>
          </a:p>
          <a:p>
            <a:r>
              <a:rPr lang="en-GB" sz="2400" dirty="0">
                <a:cs typeface="Calibri"/>
              </a:rPr>
              <a:t>Forest school</a:t>
            </a:r>
          </a:p>
          <a:p>
            <a:endParaRPr lang="en-GB" sz="2400" dirty="0">
              <a:cs typeface="Calibri"/>
            </a:endParaRPr>
          </a:p>
          <a:p>
            <a:r>
              <a:rPr lang="en-GB" sz="2400" dirty="0">
                <a:cs typeface="Calibri"/>
              </a:rPr>
              <a:t>Wellington boots</a:t>
            </a:r>
          </a:p>
          <a:p>
            <a:endParaRPr lang="en-GB" sz="2400" dirty="0">
              <a:cs typeface="Calibri"/>
            </a:endParaRPr>
          </a:p>
          <a:p>
            <a:r>
              <a:rPr lang="en-GB" sz="2400" dirty="0">
                <a:cs typeface="Calibri"/>
              </a:rPr>
              <a:t>Waterproof clothing</a:t>
            </a:r>
          </a:p>
        </p:txBody>
      </p:sp>
      <p:pic>
        <p:nvPicPr>
          <p:cNvPr id="5" name="Picture 4" descr="A black and white shield with a castle and deer&#10;&#10;Description automatically generated">
            <a:extLst>
              <a:ext uri="{FF2B5EF4-FFF2-40B4-BE49-F238E27FC236}">
                <a16:creationId xmlns:a16="http://schemas.microsoft.com/office/drawing/2014/main" id="{BE23BE16-3B3F-4D59-3216-6B907241FE61}"/>
              </a:ext>
            </a:extLst>
          </p:cNvPr>
          <p:cNvPicPr>
            <a:picLocks noChangeAspect="1"/>
          </p:cNvPicPr>
          <p:nvPr/>
        </p:nvPicPr>
        <p:blipFill>
          <a:blip r:embed="rId2"/>
          <a:stretch>
            <a:fillRect/>
          </a:stretch>
        </p:blipFill>
        <p:spPr>
          <a:xfrm>
            <a:off x="10364458" y="4808327"/>
            <a:ext cx="1642254" cy="1784590"/>
          </a:xfrm>
          <a:prstGeom prst="rect">
            <a:avLst/>
          </a:prstGeom>
        </p:spPr>
      </p:pic>
    </p:spTree>
    <p:extLst>
      <p:ext uri="{BB962C8B-B14F-4D97-AF65-F5344CB8AC3E}">
        <p14:creationId xmlns:p14="http://schemas.microsoft.com/office/powerpoint/2010/main" val="167383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D2808-5BBB-292E-B6BD-EF2385A1BB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18C198-A5F4-9FA4-577C-EAB7EFA18A4D}"/>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BB890E0F-8DE1-7BC2-AC78-E8D1776208D1}"/>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E367FD27-6248-A6FA-E80F-417DDC7A7BFB}"/>
              </a:ext>
            </a:extLst>
          </p:cNvPr>
          <p:cNvPicPr>
            <a:picLocks noChangeAspect="1"/>
          </p:cNvPicPr>
          <p:nvPr/>
        </p:nvPicPr>
        <p:blipFill>
          <a:blip r:embed="rId3"/>
          <a:stretch>
            <a:fillRect/>
          </a:stretch>
        </p:blipFill>
        <p:spPr>
          <a:xfrm>
            <a:off x="1475251" y="1742839"/>
            <a:ext cx="8053760" cy="4850078"/>
          </a:xfrm>
          <a:prstGeom prst="rect">
            <a:avLst/>
          </a:prstGeom>
        </p:spPr>
      </p:pic>
    </p:spTree>
    <p:extLst>
      <p:ext uri="{BB962C8B-B14F-4D97-AF65-F5344CB8AC3E}">
        <p14:creationId xmlns:p14="http://schemas.microsoft.com/office/powerpoint/2010/main" val="362903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BD2D-F690-4E96-95E5-1AF217612E88}"/>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sp>
        <p:nvSpPr>
          <p:cNvPr id="7" name="TextBox 6">
            <a:extLst>
              <a:ext uri="{FF2B5EF4-FFF2-40B4-BE49-F238E27FC236}">
                <a16:creationId xmlns:a16="http://schemas.microsoft.com/office/drawing/2014/main" id="{779854AA-DCB1-3713-8DB2-32C91E13764B}"/>
              </a:ext>
            </a:extLst>
          </p:cNvPr>
          <p:cNvSpPr txBox="1"/>
          <p:nvPr/>
        </p:nvSpPr>
        <p:spPr>
          <a:xfrm>
            <a:off x="2893808" y="2642819"/>
            <a:ext cx="6669741" cy="2554545"/>
          </a:xfrm>
          <a:prstGeom prst="rect">
            <a:avLst/>
          </a:prstGeom>
          <a:noFill/>
        </p:spPr>
        <p:txBody>
          <a:bodyPr wrap="square" rtlCol="0">
            <a:spAutoFit/>
          </a:bodyPr>
          <a:lstStyle/>
          <a:p>
            <a:r>
              <a:rPr lang="en-GB" sz="3200" i="1" dirty="0"/>
              <a:t>Add in a screenshot of your year group curriculum map</a:t>
            </a:r>
          </a:p>
          <a:p>
            <a:endParaRPr lang="en-GB" sz="3200" i="1" dirty="0"/>
          </a:p>
          <a:p>
            <a:r>
              <a:rPr lang="en-GB" sz="3200" i="1" dirty="0"/>
              <a:t>In the meeting talk about what will be covered in the Autumn term</a:t>
            </a:r>
          </a:p>
        </p:txBody>
      </p:sp>
      <p:pic>
        <p:nvPicPr>
          <p:cNvPr id="4" name="Picture 3" descr="A black and white shield with a castle and deer&#10;&#10;Description automatically generated">
            <a:extLst>
              <a:ext uri="{FF2B5EF4-FFF2-40B4-BE49-F238E27FC236}">
                <a16:creationId xmlns:a16="http://schemas.microsoft.com/office/drawing/2014/main" id="{E4579524-A0FB-EA2A-4CB4-A014BE73B070}"/>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5" name="Picture 4">
            <a:extLst>
              <a:ext uri="{FF2B5EF4-FFF2-40B4-BE49-F238E27FC236}">
                <a16:creationId xmlns:a16="http://schemas.microsoft.com/office/drawing/2014/main" id="{D036AE8E-236E-49BA-3D21-4F236032C5EE}"/>
              </a:ext>
            </a:extLst>
          </p:cNvPr>
          <p:cNvPicPr>
            <a:picLocks noChangeAspect="1"/>
          </p:cNvPicPr>
          <p:nvPr/>
        </p:nvPicPr>
        <p:blipFill>
          <a:blip r:embed="rId3"/>
          <a:stretch>
            <a:fillRect/>
          </a:stretch>
        </p:blipFill>
        <p:spPr>
          <a:xfrm>
            <a:off x="2153445" y="1549734"/>
            <a:ext cx="7776618" cy="5184412"/>
          </a:xfrm>
          <a:prstGeom prst="rect">
            <a:avLst/>
          </a:prstGeom>
        </p:spPr>
      </p:pic>
    </p:spTree>
    <p:extLst>
      <p:ext uri="{BB962C8B-B14F-4D97-AF65-F5344CB8AC3E}">
        <p14:creationId xmlns:p14="http://schemas.microsoft.com/office/powerpoint/2010/main" val="67511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4940-8109-A959-B63E-69E54294CD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6777C-FE38-0C01-A77C-BB553766DA20}"/>
              </a:ext>
            </a:extLst>
          </p:cNvPr>
          <p:cNvSpPr>
            <a:spLocks noGrp="1"/>
          </p:cNvSpPr>
          <p:nvPr>
            <p:ph type="title"/>
          </p:nvPr>
        </p:nvSpPr>
        <p:spPr>
          <a:xfrm>
            <a:off x="1176233" y="78182"/>
            <a:ext cx="9839534" cy="2170166"/>
          </a:xfrm>
        </p:spPr>
        <p:txBody>
          <a:bodyPr>
            <a:normAutofit/>
          </a:bodyPr>
          <a:lstStyle/>
          <a:p>
            <a:r>
              <a:rPr lang="en-GB" sz="8800" b="1" dirty="0">
                <a:cs typeface="Calibri Light"/>
              </a:rPr>
              <a:t>Curriculum MAP</a:t>
            </a:r>
            <a:endParaRPr lang="en-GB" sz="8800" b="1" dirty="0"/>
          </a:p>
        </p:txBody>
      </p:sp>
      <p:pic>
        <p:nvPicPr>
          <p:cNvPr id="4" name="Picture 3" descr="A black and white shield with a castle and deer&#10;&#10;Description automatically generated">
            <a:extLst>
              <a:ext uri="{FF2B5EF4-FFF2-40B4-BE49-F238E27FC236}">
                <a16:creationId xmlns:a16="http://schemas.microsoft.com/office/drawing/2014/main" id="{11EBAA2A-BF03-927F-A67F-29CE757A7941}"/>
              </a:ext>
            </a:extLst>
          </p:cNvPr>
          <p:cNvPicPr>
            <a:picLocks noChangeAspect="1"/>
          </p:cNvPicPr>
          <p:nvPr/>
        </p:nvPicPr>
        <p:blipFill>
          <a:blip r:embed="rId2"/>
          <a:stretch>
            <a:fillRect/>
          </a:stretch>
        </p:blipFill>
        <p:spPr>
          <a:xfrm>
            <a:off x="10364458" y="4808327"/>
            <a:ext cx="1642254" cy="1784590"/>
          </a:xfrm>
          <a:prstGeom prst="rect">
            <a:avLst/>
          </a:prstGeom>
        </p:spPr>
      </p:pic>
      <p:pic>
        <p:nvPicPr>
          <p:cNvPr id="6" name="Picture 5">
            <a:extLst>
              <a:ext uri="{FF2B5EF4-FFF2-40B4-BE49-F238E27FC236}">
                <a16:creationId xmlns:a16="http://schemas.microsoft.com/office/drawing/2014/main" id="{DAF99522-C101-1096-094A-22EA3B196377}"/>
              </a:ext>
            </a:extLst>
          </p:cNvPr>
          <p:cNvPicPr>
            <a:picLocks noChangeAspect="1"/>
          </p:cNvPicPr>
          <p:nvPr/>
        </p:nvPicPr>
        <p:blipFill>
          <a:blip r:embed="rId3"/>
          <a:stretch>
            <a:fillRect/>
          </a:stretch>
        </p:blipFill>
        <p:spPr>
          <a:xfrm>
            <a:off x="1884955" y="1886976"/>
            <a:ext cx="7371340" cy="4705942"/>
          </a:xfrm>
          <a:prstGeom prst="rect">
            <a:avLst/>
          </a:prstGeom>
        </p:spPr>
      </p:pic>
    </p:spTree>
    <p:extLst>
      <p:ext uri="{BB962C8B-B14F-4D97-AF65-F5344CB8AC3E}">
        <p14:creationId xmlns:p14="http://schemas.microsoft.com/office/powerpoint/2010/main" val="26669342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94475fa-3e23-42b1-8f01-5699f9604de6">
      <Terms xmlns="http://schemas.microsoft.com/office/infopath/2007/PartnerControls"/>
    </lcf76f155ced4ddcb4097134ff3c332f>
    <TaxCatchAll xmlns="96b6b91c-1047-437b-92fd-00c64294c08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B5FEE7444B60458885D63B834CE5EC" ma:contentTypeVersion="16" ma:contentTypeDescription="Create a new document." ma:contentTypeScope="" ma:versionID="4d505f40997127daf125c1c90dfcae61">
  <xsd:schema xmlns:xsd="http://www.w3.org/2001/XMLSchema" xmlns:xs="http://www.w3.org/2001/XMLSchema" xmlns:p="http://schemas.microsoft.com/office/2006/metadata/properties" xmlns:ns2="b94475fa-3e23-42b1-8f01-5699f9604de6" xmlns:ns3="96b6b91c-1047-437b-92fd-00c64294c089" targetNamespace="http://schemas.microsoft.com/office/2006/metadata/properties" ma:root="true" ma:fieldsID="1b4a7692e5258ad03b2f7a26fc0c2e24" ns2:_="" ns3:_="">
    <xsd:import namespace="b94475fa-3e23-42b1-8f01-5699f9604de6"/>
    <xsd:import namespace="96b6b91c-1047-437b-92fd-00c64294c0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475fa-3e23-42b1-8f01-5699f9604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ae93938-c695-41d2-9c64-5dfbe56fef0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b6b91c-1047-437b-92fd-00c64294c08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f32a7cfb-1322-427b-9455-9f1dce5bbe58}" ma:internalName="TaxCatchAll" ma:showField="CatchAllData" ma:web="96b6b91c-1047-437b-92fd-00c64294c089">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70DCD-0C7F-4316-9985-EC16A6D041BE}">
  <ds:schemaRefs>
    <ds:schemaRef ds:uri="b94475fa-3e23-42b1-8f01-5699f9604de6"/>
    <ds:schemaRef ds:uri="http://schemas.microsoft.com/office/2006/metadata/properties"/>
    <ds:schemaRef ds:uri="http://purl.org/dc/elements/1.1/"/>
    <ds:schemaRef ds:uri="http://purl.org/dc/dcmitype/"/>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6b6b91c-1047-437b-92fd-00c64294c089"/>
    <ds:schemaRef ds:uri="http://purl.org/dc/terms/"/>
  </ds:schemaRefs>
</ds:datastoreItem>
</file>

<file path=customXml/itemProps2.xml><?xml version="1.0" encoding="utf-8"?>
<ds:datastoreItem xmlns:ds="http://schemas.openxmlformats.org/officeDocument/2006/customXml" ds:itemID="{9F41E10F-015E-4414-9F74-27BFAD8D167C}">
  <ds:schemaRefs>
    <ds:schemaRef ds:uri="http://schemas.microsoft.com/sharepoint/v3/contenttype/forms"/>
  </ds:schemaRefs>
</ds:datastoreItem>
</file>

<file path=customXml/itemProps3.xml><?xml version="1.0" encoding="utf-8"?>
<ds:datastoreItem xmlns:ds="http://schemas.openxmlformats.org/officeDocument/2006/customXml" ds:itemID="{154C9D00-A6D0-457D-BD12-7C1BD2288B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475fa-3e23-42b1-8f01-5699f9604de6"/>
    <ds:schemaRef ds:uri="96b6b91c-1047-437b-92fd-00c64294c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TM03090430[[fn=Banded]]</Template>
  <TotalTime>658</TotalTime>
  <Words>1144</Words>
  <Application>Microsoft Office PowerPoint</Application>
  <PresentationFormat>Widescreen</PresentationFormat>
  <Paragraphs>125</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Calibri</vt:lpstr>
      <vt:lpstr>Calibri Light</vt:lpstr>
      <vt:lpstr>Century Gothic</vt:lpstr>
      <vt:lpstr>Corbel</vt:lpstr>
      <vt:lpstr>Lato</vt:lpstr>
      <vt:lpstr>Wingdings</vt:lpstr>
      <vt:lpstr>Banded</vt:lpstr>
      <vt:lpstr>Welcome to  Year 3</vt:lpstr>
      <vt:lpstr>PowerPoint Presentation</vt:lpstr>
      <vt:lpstr>Start and end of the day</vt:lpstr>
      <vt:lpstr>Morning routine</vt:lpstr>
      <vt:lpstr>Uniform</vt:lpstr>
      <vt:lpstr>p.e</vt:lpstr>
      <vt:lpstr>Curriculum MAP</vt:lpstr>
      <vt:lpstr>Curriculum MAP</vt:lpstr>
      <vt:lpstr>Curriculum MAP</vt:lpstr>
      <vt:lpstr>Curriculum MAP</vt:lpstr>
      <vt:lpstr>Curriculum MAP</vt:lpstr>
      <vt:lpstr>Curriculum MAP</vt:lpstr>
      <vt:lpstr>Curriculum MAP</vt:lpstr>
      <vt:lpstr>Place value</vt:lpstr>
      <vt:lpstr>Curriculum MAP</vt:lpstr>
      <vt:lpstr>Curriculum MAP</vt:lpstr>
      <vt:lpstr>Curriculum MAP</vt:lpstr>
      <vt:lpstr>Home learning  </vt:lpstr>
      <vt:lpstr>READING</vt:lpstr>
      <vt:lpstr>BEHAVIOUR</vt:lpstr>
      <vt:lpstr>BEHAVIOUR</vt:lpstr>
      <vt:lpstr>BEHAVIOUR</vt:lpstr>
      <vt:lpstr>Mobile phones</vt:lpstr>
      <vt:lpstr>Helping in school</vt:lpstr>
      <vt:lpstr>Reminders</vt:lpstr>
      <vt:lpstr>Communication</vt:lpstr>
      <vt:lpstr>    reminders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GaleS</dc:creator>
  <cp:lastModifiedBy>Claire Lamb</cp:lastModifiedBy>
  <cp:revision>367</cp:revision>
  <dcterms:created xsi:type="dcterms:W3CDTF">2021-09-07T15:35:47Z</dcterms:created>
  <dcterms:modified xsi:type="dcterms:W3CDTF">2025-09-15T12:34:30Z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0x01010031B5FEE7444B60458885D63B834CE5EC</vt:lpwstr>
  </property>
  <property fmtid="{D5CDD505-2E9C-101B-9397-08002B2CF9AE}" pid="3" name="Order">
    <vt:r8>2057400</vt:r8>
  </property>
</Properties>
</file>