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2" r:id="rId4"/>
  </p:sldMasterIdLst>
  <p:sldIdLst>
    <p:sldId id="256" r:id="rId5"/>
    <p:sldId id="257" r:id="rId6"/>
    <p:sldId id="259" r:id="rId7"/>
    <p:sldId id="272" r:id="rId8"/>
    <p:sldId id="264" r:id="rId9"/>
    <p:sldId id="261" r:id="rId10"/>
    <p:sldId id="282" r:id="rId11"/>
    <p:sldId id="283" r:id="rId12"/>
    <p:sldId id="258" r:id="rId13"/>
    <p:sldId id="277" r:id="rId14"/>
    <p:sldId id="278" r:id="rId15"/>
    <p:sldId id="279" r:id="rId16"/>
    <p:sldId id="280" r:id="rId17"/>
    <p:sldId id="260" r:id="rId18"/>
    <p:sldId id="273" r:id="rId19"/>
    <p:sldId id="276" r:id="rId20"/>
    <p:sldId id="275" r:id="rId21"/>
    <p:sldId id="274" r:id="rId22"/>
    <p:sldId id="269" r:id="rId23"/>
    <p:sldId id="265" r:id="rId24"/>
    <p:sldId id="281" r:id="rId25"/>
    <p:sldId id="262" r:id="rId26"/>
    <p:sldId id="263"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CF0BCD-B5AC-4E46-8947-961E88E63B3F}" v="7" dt="2025-09-11T08:27:14.8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82" d="100"/>
          <a:sy n="82" d="100"/>
        </p:scale>
        <p:origin x="49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lie Freemantle" userId="b31b7314-e6b8-4c14-9b35-3e7427e1e027" providerId="ADAL" clId="{2DCF0BCD-B5AC-4E46-8947-961E88E63B3F}"/>
    <pc:docChg chg="custSel addSld modSld">
      <pc:chgData name="Natalie Freemantle" userId="b31b7314-e6b8-4c14-9b35-3e7427e1e027" providerId="ADAL" clId="{2DCF0BCD-B5AC-4E46-8947-961E88E63B3F}" dt="2025-09-11T08:28:45.082" v="1934" actId="313"/>
      <pc:docMkLst>
        <pc:docMk/>
      </pc:docMkLst>
      <pc:sldChg chg="modSp mod">
        <pc:chgData name="Natalie Freemantle" userId="b31b7314-e6b8-4c14-9b35-3e7427e1e027" providerId="ADAL" clId="{2DCF0BCD-B5AC-4E46-8947-961E88E63B3F}" dt="2025-09-10T19:27:17.338" v="23" actId="20577"/>
        <pc:sldMkLst>
          <pc:docMk/>
          <pc:sldMk cId="2188211004" sldId="281"/>
        </pc:sldMkLst>
        <pc:spChg chg="mod">
          <ac:chgData name="Natalie Freemantle" userId="b31b7314-e6b8-4c14-9b35-3e7427e1e027" providerId="ADAL" clId="{2DCF0BCD-B5AC-4E46-8947-961E88E63B3F}" dt="2025-09-10T19:27:17.338" v="23" actId="20577"/>
          <ac:spMkLst>
            <pc:docMk/>
            <pc:sldMk cId="2188211004" sldId="281"/>
            <ac:spMk id="4" creationId="{946ECCAC-6E19-3E4D-27A4-91A126C33CEB}"/>
          </ac:spMkLst>
        </pc:spChg>
      </pc:sldChg>
      <pc:sldChg chg="modSp new mod">
        <pc:chgData name="Natalie Freemantle" userId="b31b7314-e6b8-4c14-9b35-3e7427e1e027" providerId="ADAL" clId="{2DCF0BCD-B5AC-4E46-8947-961E88E63B3F}" dt="2025-09-11T08:24:18.267" v="1103" actId="27636"/>
        <pc:sldMkLst>
          <pc:docMk/>
          <pc:sldMk cId="1336099676" sldId="282"/>
        </pc:sldMkLst>
        <pc:spChg chg="mod">
          <ac:chgData name="Natalie Freemantle" userId="b31b7314-e6b8-4c14-9b35-3e7427e1e027" providerId="ADAL" clId="{2DCF0BCD-B5AC-4E46-8947-961E88E63B3F}" dt="2025-09-11T08:24:18.267" v="1103" actId="27636"/>
          <ac:spMkLst>
            <pc:docMk/>
            <pc:sldMk cId="1336099676" sldId="282"/>
            <ac:spMk id="2" creationId="{F6B69053-98CF-A29D-B092-31A594A36F60}"/>
          </ac:spMkLst>
        </pc:spChg>
        <pc:spChg chg="mod">
          <ac:chgData name="Natalie Freemantle" userId="b31b7314-e6b8-4c14-9b35-3e7427e1e027" providerId="ADAL" clId="{2DCF0BCD-B5AC-4E46-8947-961E88E63B3F}" dt="2025-09-11T08:24:00.274" v="1098" actId="20577"/>
          <ac:spMkLst>
            <pc:docMk/>
            <pc:sldMk cId="1336099676" sldId="282"/>
            <ac:spMk id="3" creationId="{6C15FB4C-ED3C-C9BF-7478-4E2402094C66}"/>
          </ac:spMkLst>
        </pc:spChg>
      </pc:sldChg>
      <pc:sldChg chg="addSp modSp new mod">
        <pc:chgData name="Natalie Freemantle" userId="b31b7314-e6b8-4c14-9b35-3e7427e1e027" providerId="ADAL" clId="{2DCF0BCD-B5AC-4E46-8947-961E88E63B3F}" dt="2025-09-11T08:28:45.082" v="1934" actId="313"/>
        <pc:sldMkLst>
          <pc:docMk/>
          <pc:sldMk cId="3624150669" sldId="283"/>
        </pc:sldMkLst>
        <pc:spChg chg="mod">
          <ac:chgData name="Natalie Freemantle" userId="b31b7314-e6b8-4c14-9b35-3e7427e1e027" providerId="ADAL" clId="{2DCF0BCD-B5AC-4E46-8947-961E88E63B3F}" dt="2025-09-11T08:24:37.977" v="1131" actId="27636"/>
          <ac:spMkLst>
            <pc:docMk/>
            <pc:sldMk cId="3624150669" sldId="283"/>
            <ac:spMk id="2" creationId="{7225FB71-CF16-F361-74BA-730971CE472E}"/>
          </ac:spMkLst>
        </pc:spChg>
        <pc:spChg chg="mod">
          <ac:chgData name="Natalie Freemantle" userId="b31b7314-e6b8-4c14-9b35-3e7427e1e027" providerId="ADAL" clId="{2DCF0BCD-B5AC-4E46-8947-961E88E63B3F}" dt="2025-09-11T08:28:45.082" v="1934" actId="313"/>
          <ac:spMkLst>
            <pc:docMk/>
            <pc:sldMk cId="3624150669" sldId="283"/>
            <ac:spMk id="3" creationId="{56C3A0F1-0EB5-20D1-EB2C-7C8BAB11E701}"/>
          </ac:spMkLst>
        </pc:spChg>
        <pc:spChg chg="add">
          <ac:chgData name="Natalie Freemantle" userId="b31b7314-e6b8-4c14-9b35-3e7427e1e027" providerId="ADAL" clId="{2DCF0BCD-B5AC-4E46-8947-961E88E63B3F}" dt="2025-09-11T08:25:59.134" v="1266"/>
          <ac:spMkLst>
            <pc:docMk/>
            <pc:sldMk cId="3624150669" sldId="283"/>
            <ac:spMk id="4" creationId="{E23D932D-58AD-A2BD-7CB4-BF35915557C3}"/>
          </ac:spMkLst>
        </pc:spChg>
        <pc:spChg chg="add">
          <ac:chgData name="Natalie Freemantle" userId="b31b7314-e6b8-4c14-9b35-3e7427e1e027" providerId="ADAL" clId="{2DCF0BCD-B5AC-4E46-8947-961E88E63B3F}" dt="2025-09-11T08:26:05.379" v="1267"/>
          <ac:spMkLst>
            <pc:docMk/>
            <pc:sldMk cId="3624150669" sldId="283"/>
            <ac:spMk id="5" creationId="{7B5A71C7-1174-6B3F-34E6-442E22CAC67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FB8E261-206F-4CAD-AFCB-86625DC43AE9}" type="datetimeFigureOut">
              <a:rPr kumimoji="0" lang="en-GB"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11/09/2025</a:t>
            </a:fld>
            <a:endParaRPr kumimoji="0" lang="en-GB"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D3086F-3AA1-4E1A-9178-094A21B5C728}" type="slidenum">
              <a:rPr kumimoji="0" lang="en-GB"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5208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FB8E261-206F-4CAD-AFCB-86625DC43AE9}" type="datetimeFigureOut">
              <a:rPr kumimoji="0" lang="en-GB"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11/09/2025</a:t>
            </a:fld>
            <a:endParaRPr kumimoji="0" lang="en-GB"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D3086F-3AA1-4E1A-9178-094A21B5C728}" type="slidenum">
              <a:rPr kumimoji="0" lang="en-GB"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7333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FB8E261-206F-4CAD-AFCB-86625DC43AE9}" type="datetimeFigureOut">
              <a:rPr kumimoji="0" lang="en-GB"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11/09/2025</a:t>
            </a:fld>
            <a:endParaRPr kumimoji="0" lang="en-GB"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3776135" y="6422854"/>
            <a:ext cx="427966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073048" y="6422854"/>
            <a:ext cx="879759"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D3086F-3AA1-4E1A-9178-094A21B5C728}" type="slidenum">
              <a:rPr kumimoji="0" lang="en-GB"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6429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FB8E261-206F-4CAD-AFCB-86625DC43AE9}" type="datetimeFigureOut">
              <a:rPr kumimoji="0" lang="en-GB"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11/09/2025</a:t>
            </a:fld>
            <a:endParaRPr kumimoji="0" lang="en-GB"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D3086F-3AA1-4E1A-9178-094A21B5C728}" type="slidenum">
              <a:rPr kumimoji="0" lang="en-GB"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5224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5FB8E261-206F-4CAD-AFCB-86625DC43AE9}" type="datetimeFigureOut">
              <a:rPr kumimoji="0" lang="en-GB"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11/09/2025</a:t>
            </a:fld>
            <a:endParaRPr kumimoji="0" lang="en-GB"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solidFill>
                  <a:schemeClr val="tx2"/>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90D3086F-3AA1-4E1A-9178-094A21B5C728}" type="slidenum">
              <a:rPr kumimoji="0" lang="en-GB"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823194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FB8E261-206F-4CAD-AFCB-86625DC43AE9}" type="datetimeFigureOut">
              <a:rPr kumimoji="0" lang="en-GB"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11/09/2025</a:t>
            </a:fld>
            <a:endParaRPr kumimoji="0" lang="en-GB"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D3086F-3AA1-4E1A-9178-094A21B5C728}" type="slidenum">
              <a:rPr kumimoji="0" lang="en-GB"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6526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FB8E261-206F-4CAD-AFCB-86625DC43AE9}" type="datetimeFigureOut">
              <a:rPr kumimoji="0" lang="en-GB"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11/09/2025</a:t>
            </a:fld>
            <a:endParaRPr kumimoji="0" lang="en-GB"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D3086F-3AA1-4E1A-9178-094A21B5C728}" type="slidenum">
              <a:rPr kumimoji="0" lang="en-GB"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9804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FB8E261-206F-4CAD-AFCB-86625DC43AE9}" type="datetimeFigureOut">
              <a:rPr kumimoji="0" lang="en-GB"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11/09/2025</a:t>
            </a:fld>
            <a:endParaRPr kumimoji="0" lang="en-GB"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D3086F-3AA1-4E1A-9178-094A21B5C728}" type="slidenum">
              <a:rPr kumimoji="0" lang="en-GB"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3975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FB8E261-206F-4CAD-AFCB-86625DC43AE9}" type="datetimeFigureOut">
              <a:rPr kumimoji="0" lang="en-GB"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11/09/2025</a:t>
            </a:fld>
            <a:endParaRPr kumimoji="0" lang="en-GB"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D3086F-3AA1-4E1A-9178-094A21B5C728}" type="slidenum">
              <a:rPr kumimoji="0" lang="en-GB"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0946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FB8E261-206F-4CAD-AFCB-86625DC43AE9}" type="datetimeFigureOut">
              <a:rPr kumimoji="0" lang="en-GB"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11/09/2025</a:t>
            </a:fld>
            <a:endParaRPr kumimoji="0" lang="en-GB"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900" b="0" i="0" u="none" strike="noStrike" kern="1200" cap="all" spc="0" normalizeH="0" baseline="0" noProof="0">
              <a:ln>
                <a:noFill/>
              </a:ln>
              <a:solidFill>
                <a:srgbClr val="455F51"/>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D3086F-3AA1-4E1A-9178-094A21B5C728}" type="slidenum">
              <a:rPr kumimoji="0" lang="en-GB" sz="1050" b="0" i="0" u="none" strike="noStrike" kern="1200" cap="none" spc="0" normalizeH="0" baseline="0" noProof="0" smtClean="0">
                <a:ln>
                  <a:noFill/>
                </a:ln>
                <a:solidFill>
                  <a:srgbClr val="455F51"/>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050" b="0" i="0" u="none" strike="noStrike" kern="1200" cap="none" spc="0" normalizeH="0" baseline="0" noProof="0">
              <a:ln>
                <a:noFill/>
              </a:ln>
              <a:solidFill>
                <a:srgbClr val="455F5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197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FB8E261-206F-4CAD-AFCB-86625DC43AE9}" type="datetimeFigureOut">
              <a:rPr kumimoji="0" lang="en-GB"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11/09/2025</a:t>
            </a:fld>
            <a:endParaRPr kumimoji="0" lang="en-GB"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D3086F-3AA1-4E1A-9178-094A21B5C728}" type="slidenum">
              <a:rPr kumimoji="0" lang="en-GB"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4063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846CE7D5-CF57-46EF-B807-FDD0502418D4}" type="datetimeFigureOut">
              <a:rPr lang="en-GB" smtClean="0"/>
              <a:t>11/09/2025</a:t>
            </a:fld>
            <a:endParaRPr lang="en-GB"/>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GB"/>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236457832"/>
      </p:ext>
    </p:extLst>
  </p:cSld>
  <p:clrMap bg1="dk1" tx1="lt1" bg2="dk2" tx2="lt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smartphonefreechildhood.co.uk/"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raggedschoolmuseum.org.uk/"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urbrainy.com/mtc"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E59D7C1-6E25-48C3-B420-ED45FFDB7D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7262" y="0"/>
            <a:ext cx="606473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374EBE0-04D0-42B1-93D5-4FC7C9EBA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9691" y="2054942"/>
            <a:ext cx="6072309" cy="1828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449950" y="2194560"/>
            <a:ext cx="5418961" cy="1739347"/>
          </a:xfrm>
        </p:spPr>
        <p:txBody>
          <a:bodyPr>
            <a:normAutofit/>
          </a:bodyPr>
          <a:lstStyle/>
          <a:p>
            <a:r>
              <a:rPr lang="en-GB" b="1" dirty="0">
                <a:solidFill>
                  <a:schemeClr val="tx2"/>
                </a:solidFill>
              </a:rPr>
              <a:t>Welcome to</a:t>
            </a:r>
            <a:br>
              <a:rPr lang="en-GB" b="1" dirty="0">
                <a:solidFill>
                  <a:schemeClr val="tx2"/>
                </a:solidFill>
              </a:rPr>
            </a:br>
            <a:r>
              <a:rPr lang="en-GB" b="1" dirty="0">
                <a:solidFill>
                  <a:schemeClr val="tx2"/>
                </a:solidFill>
              </a:rPr>
              <a:t> Year 4 </a:t>
            </a:r>
          </a:p>
        </p:txBody>
      </p:sp>
      <p:sp>
        <p:nvSpPr>
          <p:cNvPr id="12" name="Rectangle 11">
            <a:extLst>
              <a:ext uri="{FF2B5EF4-FFF2-40B4-BE49-F238E27FC236}">
                <a16:creationId xmlns:a16="http://schemas.microsoft.com/office/drawing/2014/main" id="{E1EAEB6D-60FF-455D-B8CC-2AC963CE0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25497" cy="6858000"/>
          </a:xfrm>
          <a:prstGeom prst="rect">
            <a:avLst/>
          </a:prstGeom>
          <a:solidFill>
            <a:schemeClr val="bg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solidFill>
                <a:schemeClr val="tx2"/>
              </a:solidFill>
            </a:endParaRPr>
          </a:p>
        </p:txBody>
      </p:sp>
      <p:pic>
        <p:nvPicPr>
          <p:cNvPr id="3" name="Picture 2" descr="A black and white shield with a castle and deer&#10;&#10;Description automatically generated">
            <a:extLst>
              <a:ext uri="{FF2B5EF4-FFF2-40B4-BE49-F238E27FC236}">
                <a16:creationId xmlns:a16="http://schemas.microsoft.com/office/drawing/2014/main" id="{8F533AA1-170F-DFAB-6BA3-774E6F53A658}"/>
              </a:ext>
            </a:extLst>
          </p:cNvPr>
          <p:cNvPicPr>
            <a:picLocks noChangeAspect="1"/>
          </p:cNvPicPr>
          <p:nvPr/>
        </p:nvPicPr>
        <p:blipFill>
          <a:blip r:embed="rId2"/>
          <a:stretch>
            <a:fillRect/>
          </a:stretch>
        </p:blipFill>
        <p:spPr>
          <a:xfrm>
            <a:off x="634275" y="751700"/>
            <a:ext cx="4851141" cy="5313154"/>
          </a:xfrm>
          <a:prstGeom prst="rect">
            <a:avLst/>
          </a:prstGeom>
        </p:spPr>
      </p:pic>
    </p:spTree>
    <p:extLst>
      <p:ext uri="{BB962C8B-B14F-4D97-AF65-F5344CB8AC3E}">
        <p14:creationId xmlns:p14="http://schemas.microsoft.com/office/powerpoint/2010/main" val="109857222"/>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4BD2D-F690-4E96-95E5-1AF217612E88}"/>
              </a:ext>
            </a:extLst>
          </p:cNvPr>
          <p:cNvSpPr>
            <a:spLocks noGrp="1"/>
          </p:cNvSpPr>
          <p:nvPr>
            <p:ph type="title"/>
          </p:nvPr>
        </p:nvSpPr>
        <p:spPr>
          <a:xfrm>
            <a:off x="1176233" y="78182"/>
            <a:ext cx="9839534" cy="2170166"/>
          </a:xfrm>
        </p:spPr>
        <p:txBody>
          <a:bodyPr>
            <a:normAutofit/>
          </a:bodyPr>
          <a:lstStyle/>
          <a:p>
            <a:r>
              <a:rPr lang="en-GB" sz="8800" b="1" dirty="0">
                <a:cs typeface="Calibri Light"/>
              </a:rPr>
              <a:t>Curriculum MAP</a:t>
            </a:r>
            <a:endParaRPr lang="en-GB" sz="8800" b="1" dirty="0"/>
          </a:p>
        </p:txBody>
      </p:sp>
      <p:pic>
        <p:nvPicPr>
          <p:cNvPr id="4" name="Picture 3" descr="A black and white shield with a castle and deer&#10;&#10;Description automatically generated">
            <a:extLst>
              <a:ext uri="{FF2B5EF4-FFF2-40B4-BE49-F238E27FC236}">
                <a16:creationId xmlns:a16="http://schemas.microsoft.com/office/drawing/2014/main" id="{E4579524-A0FB-EA2A-4CB4-A014BE73B070}"/>
              </a:ext>
            </a:extLst>
          </p:cNvPr>
          <p:cNvPicPr>
            <a:picLocks noChangeAspect="1"/>
          </p:cNvPicPr>
          <p:nvPr/>
        </p:nvPicPr>
        <p:blipFill>
          <a:blip r:embed="rId2"/>
          <a:stretch>
            <a:fillRect/>
          </a:stretch>
        </p:blipFill>
        <p:spPr>
          <a:xfrm>
            <a:off x="10364458" y="4808327"/>
            <a:ext cx="1642254" cy="1784590"/>
          </a:xfrm>
          <a:prstGeom prst="rect">
            <a:avLst/>
          </a:prstGeom>
        </p:spPr>
      </p:pic>
      <p:pic>
        <p:nvPicPr>
          <p:cNvPr id="5" name="Picture 4">
            <a:extLst>
              <a:ext uri="{FF2B5EF4-FFF2-40B4-BE49-F238E27FC236}">
                <a16:creationId xmlns:a16="http://schemas.microsoft.com/office/drawing/2014/main" id="{92E8AB8D-030C-C616-3E15-3700AA0A828C}"/>
              </a:ext>
            </a:extLst>
          </p:cNvPr>
          <p:cNvPicPr>
            <a:picLocks noChangeAspect="1"/>
          </p:cNvPicPr>
          <p:nvPr/>
        </p:nvPicPr>
        <p:blipFill>
          <a:blip r:embed="rId3"/>
          <a:stretch>
            <a:fillRect/>
          </a:stretch>
        </p:blipFill>
        <p:spPr>
          <a:xfrm>
            <a:off x="1851103" y="1617493"/>
            <a:ext cx="7975620" cy="5162325"/>
          </a:xfrm>
          <a:prstGeom prst="rect">
            <a:avLst/>
          </a:prstGeom>
        </p:spPr>
      </p:pic>
    </p:spTree>
    <p:extLst>
      <p:ext uri="{BB962C8B-B14F-4D97-AF65-F5344CB8AC3E}">
        <p14:creationId xmlns:p14="http://schemas.microsoft.com/office/powerpoint/2010/main" val="751505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4BD2D-F690-4E96-95E5-1AF217612E88}"/>
              </a:ext>
            </a:extLst>
          </p:cNvPr>
          <p:cNvSpPr>
            <a:spLocks noGrp="1"/>
          </p:cNvSpPr>
          <p:nvPr>
            <p:ph type="title"/>
          </p:nvPr>
        </p:nvSpPr>
        <p:spPr>
          <a:xfrm>
            <a:off x="1176233" y="78182"/>
            <a:ext cx="9839534" cy="2170166"/>
          </a:xfrm>
        </p:spPr>
        <p:txBody>
          <a:bodyPr>
            <a:normAutofit/>
          </a:bodyPr>
          <a:lstStyle/>
          <a:p>
            <a:r>
              <a:rPr lang="en-GB" sz="8800" b="1" dirty="0">
                <a:cs typeface="Calibri Light"/>
              </a:rPr>
              <a:t>Curriculum MAP</a:t>
            </a:r>
            <a:endParaRPr lang="en-GB" sz="8800" b="1" dirty="0"/>
          </a:p>
        </p:txBody>
      </p:sp>
      <p:pic>
        <p:nvPicPr>
          <p:cNvPr id="4" name="Picture 3" descr="A black and white shield with a castle and deer&#10;&#10;Description automatically generated">
            <a:extLst>
              <a:ext uri="{FF2B5EF4-FFF2-40B4-BE49-F238E27FC236}">
                <a16:creationId xmlns:a16="http://schemas.microsoft.com/office/drawing/2014/main" id="{E4579524-A0FB-EA2A-4CB4-A014BE73B070}"/>
              </a:ext>
            </a:extLst>
          </p:cNvPr>
          <p:cNvPicPr>
            <a:picLocks noChangeAspect="1"/>
          </p:cNvPicPr>
          <p:nvPr/>
        </p:nvPicPr>
        <p:blipFill>
          <a:blip r:embed="rId2"/>
          <a:stretch>
            <a:fillRect/>
          </a:stretch>
        </p:blipFill>
        <p:spPr>
          <a:xfrm>
            <a:off x="10364458" y="4808327"/>
            <a:ext cx="1642254" cy="1784590"/>
          </a:xfrm>
          <a:prstGeom prst="rect">
            <a:avLst/>
          </a:prstGeom>
        </p:spPr>
      </p:pic>
      <p:pic>
        <p:nvPicPr>
          <p:cNvPr id="5" name="Picture 4">
            <a:extLst>
              <a:ext uri="{FF2B5EF4-FFF2-40B4-BE49-F238E27FC236}">
                <a16:creationId xmlns:a16="http://schemas.microsoft.com/office/drawing/2014/main" id="{10CFAC32-2E38-B47B-8742-69282E0872EA}"/>
              </a:ext>
            </a:extLst>
          </p:cNvPr>
          <p:cNvPicPr>
            <a:picLocks noChangeAspect="1"/>
          </p:cNvPicPr>
          <p:nvPr/>
        </p:nvPicPr>
        <p:blipFill>
          <a:blip r:embed="rId3"/>
          <a:stretch>
            <a:fillRect/>
          </a:stretch>
        </p:blipFill>
        <p:spPr>
          <a:xfrm>
            <a:off x="185288" y="1661531"/>
            <a:ext cx="10062091" cy="5013727"/>
          </a:xfrm>
          <a:prstGeom prst="rect">
            <a:avLst/>
          </a:prstGeom>
        </p:spPr>
      </p:pic>
    </p:spTree>
    <p:extLst>
      <p:ext uri="{BB962C8B-B14F-4D97-AF65-F5344CB8AC3E}">
        <p14:creationId xmlns:p14="http://schemas.microsoft.com/office/powerpoint/2010/main" val="1624032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4BD2D-F690-4E96-95E5-1AF217612E88}"/>
              </a:ext>
            </a:extLst>
          </p:cNvPr>
          <p:cNvSpPr>
            <a:spLocks noGrp="1"/>
          </p:cNvSpPr>
          <p:nvPr>
            <p:ph type="title"/>
          </p:nvPr>
        </p:nvSpPr>
        <p:spPr>
          <a:xfrm>
            <a:off x="1176233" y="78182"/>
            <a:ext cx="9839534" cy="2170166"/>
          </a:xfrm>
        </p:spPr>
        <p:txBody>
          <a:bodyPr>
            <a:normAutofit/>
          </a:bodyPr>
          <a:lstStyle/>
          <a:p>
            <a:r>
              <a:rPr lang="en-GB" sz="8800" b="1" dirty="0">
                <a:cs typeface="Calibri Light"/>
              </a:rPr>
              <a:t>Curriculum MAP</a:t>
            </a:r>
            <a:endParaRPr lang="en-GB" sz="8800" b="1" dirty="0"/>
          </a:p>
        </p:txBody>
      </p:sp>
      <p:pic>
        <p:nvPicPr>
          <p:cNvPr id="4" name="Picture 3" descr="A black and white shield with a castle and deer&#10;&#10;Description automatically generated">
            <a:extLst>
              <a:ext uri="{FF2B5EF4-FFF2-40B4-BE49-F238E27FC236}">
                <a16:creationId xmlns:a16="http://schemas.microsoft.com/office/drawing/2014/main" id="{E4579524-A0FB-EA2A-4CB4-A014BE73B070}"/>
              </a:ext>
            </a:extLst>
          </p:cNvPr>
          <p:cNvPicPr>
            <a:picLocks noChangeAspect="1"/>
          </p:cNvPicPr>
          <p:nvPr/>
        </p:nvPicPr>
        <p:blipFill>
          <a:blip r:embed="rId2"/>
          <a:stretch>
            <a:fillRect/>
          </a:stretch>
        </p:blipFill>
        <p:spPr>
          <a:xfrm>
            <a:off x="10364458" y="4808327"/>
            <a:ext cx="1642254" cy="1784590"/>
          </a:xfrm>
          <a:prstGeom prst="rect">
            <a:avLst/>
          </a:prstGeom>
        </p:spPr>
      </p:pic>
      <p:pic>
        <p:nvPicPr>
          <p:cNvPr id="5" name="Picture 4">
            <a:extLst>
              <a:ext uri="{FF2B5EF4-FFF2-40B4-BE49-F238E27FC236}">
                <a16:creationId xmlns:a16="http://schemas.microsoft.com/office/drawing/2014/main" id="{AD1DCB95-C64D-A17B-7975-7FCC5AAADF16}"/>
              </a:ext>
            </a:extLst>
          </p:cNvPr>
          <p:cNvPicPr>
            <a:picLocks noChangeAspect="1"/>
          </p:cNvPicPr>
          <p:nvPr/>
        </p:nvPicPr>
        <p:blipFill>
          <a:blip r:embed="rId3"/>
          <a:stretch>
            <a:fillRect/>
          </a:stretch>
        </p:blipFill>
        <p:spPr>
          <a:xfrm>
            <a:off x="869795" y="1540904"/>
            <a:ext cx="9348439" cy="5238914"/>
          </a:xfrm>
          <a:prstGeom prst="rect">
            <a:avLst/>
          </a:prstGeom>
        </p:spPr>
      </p:pic>
    </p:spTree>
    <p:extLst>
      <p:ext uri="{BB962C8B-B14F-4D97-AF65-F5344CB8AC3E}">
        <p14:creationId xmlns:p14="http://schemas.microsoft.com/office/powerpoint/2010/main" val="952896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4BD2D-F690-4E96-95E5-1AF217612E88}"/>
              </a:ext>
            </a:extLst>
          </p:cNvPr>
          <p:cNvSpPr>
            <a:spLocks noGrp="1"/>
          </p:cNvSpPr>
          <p:nvPr>
            <p:ph type="title"/>
          </p:nvPr>
        </p:nvSpPr>
        <p:spPr>
          <a:xfrm>
            <a:off x="1176233" y="78182"/>
            <a:ext cx="9839534" cy="2170166"/>
          </a:xfrm>
        </p:spPr>
        <p:txBody>
          <a:bodyPr>
            <a:normAutofit/>
          </a:bodyPr>
          <a:lstStyle/>
          <a:p>
            <a:r>
              <a:rPr lang="en-GB" sz="8800" b="1" dirty="0">
                <a:cs typeface="Calibri Light"/>
              </a:rPr>
              <a:t>Curriculum MAP</a:t>
            </a:r>
            <a:endParaRPr lang="en-GB" sz="8800" b="1" dirty="0"/>
          </a:p>
        </p:txBody>
      </p:sp>
      <p:pic>
        <p:nvPicPr>
          <p:cNvPr id="4" name="Picture 3" descr="A black and white shield with a castle and deer&#10;&#10;Description automatically generated">
            <a:extLst>
              <a:ext uri="{FF2B5EF4-FFF2-40B4-BE49-F238E27FC236}">
                <a16:creationId xmlns:a16="http://schemas.microsoft.com/office/drawing/2014/main" id="{E4579524-A0FB-EA2A-4CB4-A014BE73B070}"/>
              </a:ext>
            </a:extLst>
          </p:cNvPr>
          <p:cNvPicPr>
            <a:picLocks noChangeAspect="1"/>
          </p:cNvPicPr>
          <p:nvPr/>
        </p:nvPicPr>
        <p:blipFill>
          <a:blip r:embed="rId2"/>
          <a:stretch>
            <a:fillRect/>
          </a:stretch>
        </p:blipFill>
        <p:spPr>
          <a:xfrm>
            <a:off x="10364458" y="4808327"/>
            <a:ext cx="1642254" cy="1784590"/>
          </a:xfrm>
          <a:prstGeom prst="rect">
            <a:avLst/>
          </a:prstGeom>
        </p:spPr>
      </p:pic>
      <p:pic>
        <p:nvPicPr>
          <p:cNvPr id="5" name="Picture 4">
            <a:extLst>
              <a:ext uri="{FF2B5EF4-FFF2-40B4-BE49-F238E27FC236}">
                <a16:creationId xmlns:a16="http://schemas.microsoft.com/office/drawing/2014/main" id="{F04D1A53-4B1B-85A8-2229-29C116105952}"/>
              </a:ext>
            </a:extLst>
          </p:cNvPr>
          <p:cNvPicPr>
            <a:picLocks noChangeAspect="1"/>
          </p:cNvPicPr>
          <p:nvPr/>
        </p:nvPicPr>
        <p:blipFill>
          <a:blip r:embed="rId3"/>
          <a:stretch>
            <a:fillRect/>
          </a:stretch>
        </p:blipFill>
        <p:spPr>
          <a:xfrm>
            <a:off x="185289" y="1683834"/>
            <a:ext cx="10125196" cy="4995622"/>
          </a:xfrm>
          <a:prstGeom prst="rect">
            <a:avLst/>
          </a:prstGeom>
        </p:spPr>
      </p:pic>
    </p:spTree>
    <p:extLst>
      <p:ext uri="{BB962C8B-B14F-4D97-AF65-F5344CB8AC3E}">
        <p14:creationId xmlns:p14="http://schemas.microsoft.com/office/powerpoint/2010/main" val="791462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E6310-5EA9-4CAD-9B42-57514EB01D89}"/>
              </a:ext>
            </a:extLst>
          </p:cNvPr>
          <p:cNvSpPr>
            <a:spLocks noGrp="1"/>
          </p:cNvSpPr>
          <p:nvPr>
            <p:ph type="title"/>
          </p:nvPr>
        </p:nvSpPr>
        <p:spPr>
          <a:xfrm>
            <a:off x="645641" y="275653"/>
            <a:ext cx="8534400" cy="1507067"/>
          </a:xfrm>
        </p:spPr>
        <p:txBody>
          <a:bodyPr>
            <a:normAutofit/>
          </a:bodyPr>
          <a:lstStyle/>
          <a:p>
            <a:r>
              <a:rPr lang="en-GB" sz="7200" b="1" dirty="0">
                <a:cs typeface="Calibri Light"/>
              </a:rPr>
              <a:t>Home learning 	</a:t>
            </a:r>
            <a:endParaRPr lang="en-GB" sz="7200" b="1" dirty="0"/>
          </a:p>
        </p:txBody>
      </p:sp>
      <p:sp>
        <p:nvSpPr>
          <p:cNvPr id="3" name="Content Placeholder 2">
            <a:extLst>
              <a:ext uri="{FF2B5EF4-FFF2-40B4-BE49-F238E27FC236}">
                <a16:creationId xmlns:a16="http://schemas.microsoft.com/office/drawing/2014/main" id="{3062B08A-0F13-4245-81CD-15A87CBBF0B0}"/>
              </a:ext>
            </a:extLst>
          </p:cNvPr>
          <p:cNvSpPr>
            <a:spLocks noGrp="1"/>
          </p:cNvSpPr>
          <p:nvPr>
            <p:ph idx="1"/>
          </p:nvPr>
        </p:nvSpPr>
        <p:spPr>
          <a:xfrm>
            <a:off x="386698" y="2171969"/>
            <a:ext cx="10709365" cy="4875599"/>
          </a:xfrm>
        </p:spPr>
        <p:txBody>
          <a:bodyPr vert="horz" lIns="91440" tIns="45720" rIns="91440" bIns="45720" rtlCol="0" anchor="t">
            <a:normAutofit/>
          </a:bodyPr>
          <a:lstStyle/>
          <a:p>
            <a:r>
              <a:rPr lang="en-GB" b="1" dirty="0">
                <a:cs typeface="Calibri"/>
              </a:rPr>
              <a:t>Home learning policy has been re-written following consultation from children, staff and parents.</a:t>
            </a:r>
          </a:p>
          <a:p>
            <a:pPr marL="0" indent="0">
              <a:buNone/>
            </a:pPr>
            <a:r>
              <a:rPr lang="en-GB" dirty="0">
                <a:cs typeface="Calibri"/>
              </a:rPr>
              <a:t>Home support and education is so important, this year I will be setting homework due the following week on a Friday and due back on a Wednesday. </a:t>
            </a:r>
          </a:p>
          <a:p>
            <a:r>
              <a:rPr lang="en-GB" dirty="0">
                <a:cs typeface="Calibri"/>
              </a:rPr>
              <a:t>Daily reading is expected and please can ADULTS ONLY write in the reading records </a:t>
            </a:r>
          </a:p>
          <a:p>
            <a:r>
              <a:rPr lang="en-GB" dirty="0">
                <a:cs typeface="Calibri"/>
              </a:rPr>
              <a:t>Multiplication practice flash cards / online games daily.</a:t>
            </a:r>
          </a:p>
          <a:p>
            <a:r>
              <a:rPr lang="en-GB" dirty="0">
                <a:cs typeface="Calibri"/>
              </a:rPr>
              <a:t>Spellings</a:t>
            </a:r>
          </a:p>
          <a:p>
            <a:r>
              <a:rPr lang="en-GB" dirty="0">
                <a:cs typeface="Calibri"/>
              </a:rPr>
              <a:t>Maths based on that weeks learning</a:t>
            </a:r>
          </a:p>
          <a:p>
            <a:r>
              <a:rPr lang="en-GB" dirty="0">
                <a:cs typeface="Calibri"/>
              </a:rPr>
              <a:t>English will be set but not every week and may vary depending on the need</a:t>
            </a:r>
          </a:p>
          <a:p>
            <a:r>
              <a:rPr lang="en-GB" dirty="0">
                <a:cs typeface="Calibri"/>
              </a:rPr>
              <a:t>Specific work per child may be sent home if we feel they need a little extra practice.</a:t>
            </a:r>
          </a:p>
          <a:p>
            <a:pPr marL="0" indent="0">
              <a:buNone/>
            </a:pPr>
            <a:endParaRPr lang="en-GB" dirty="0">
              <a:cs typeface="Calibri"/>
            </a:endParaRPr>
          </a:p>
        </p:txBody>
      </p:sp>
      <p:pic>
        <p:nvPicPr>
          <p:cNvPr id="5124" name="Picture 4" descr="Sarah @ Stay At Home Educator | Learning Activitie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3802" y="159292"/>
            <a:ext cx="1623428" cy="16234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black and white shield with a castle and deer&#10;&#10;Description automatically generated">
            <a:extLst>
              <a:ext uri="{FF2B5EF4-FFF2-40B4-BE49-F238E27FC236}">
                <a16:creationId xmlns:a16="http://schemas.microsoft.com/office/drawing/2014/main" id="{EABCDCBC-CABC-7856-ED2C-82979E797B87}"/>
              </a:ext>
            </a:extLst>
          </p:cNvPr>
          <p:cNvPicPr>
            <a:picLocks noChangeAspect="1"/>
          </p:cNvPicPr>
          <p:nvPr/>
        </p:nvPicPr>
        <p:blipFill>
          <a:blip r:embed="rId3"/>
          <a:stretch>
            <a:fillRect/>
          </a:stretch>
        </p:blipFill>
        <p:spPr>
          <a:xfrm>
            <a:off x="10364458" y="4808327"/>
            <a:ext cx="1642254" cy="1784590"/>
          </a:xfrm>
          <a:prstGeom prst="rect">
            <a:avLst/>
          </a:prstGeom>
        </p:spPr>
      </p:pic>
    </p:spTree>
    <p:extLst>
      <p:ext uri="{BB962C8B-B14F-4D97-AF65-F5344CB8AC3E}">
        <p14:creationId xmlns:p14="http://schemas.microsoft.com/office/powerpoint/2010/main" val="138248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E6310-5EA9-4CAD-9B42-57514EB01D89}"/>
              </a:ext>
            </a:extLst>
          </p:cNvPr>
          <p:cNvSpPr>
            <a:spLocks noGrp="1"/>
          </p:cNvSpPr>
          <p:nvPr>
            <p:ph type="title"/>
          </p:nvPr>
        </p:nvSpPr>
        <p:spPr>
          <a:xfrm>
            <a:off x="645641" y="275653"/>
            <a:ext cx="8534400" cy="1507067"/>
          </a:xfrm>
        </p:spPr>
        <p:txBody>
          <a:bodyPr>
            <a:normAutofit/>
          </a:bodyPr>
          <a:lstStyle/>
          <a:p>
            <a:r>
              <a:rPr lang="en-GB" sz="7200" b="1" dirty="0">
                <a:cs typeface="Calibri Light"/>
              </a:rPr>
              <a:t>BEHAVIOUR</a:t>
            </a:r>
            <a:endParaRPr lang="en-GB" sz="7200" b="1" dirty="0"/>
          </a:p>
        </p:txBody>
      </p:sp>
      <p:sp>
        <p:nvSpPr>
          <p:cNvPr id="3" name="Content Placeholder 2">
            <a:extLst>
              <a:ext uri="{FF2B5EF4-FFF2-40B4-BE49-F238E27FC236}">
                <a16:creationId xmlns:a16="http://schemas.microsoft.com/office/drawing/2014/main" id="{3062B08A-0F13-4245-81CD-15A87CBBF0B0}"/>
              </a:ext>
            </a:extLst>
          </p:cNvPr>
          <p:cNvSpPr>
            <a:spLocks noGrp="1"/>
          </p:cNvSpPr>
          <p:nvPr>
            <p:ph idx="1"/>
          </p:nvPr>
        </p:nvSpPr>
        <p:spPr>
          <a:xfrm>
            <a:off x="505032" y="1899081"/>
            <a:ext cx="10709365" cy="4683266"/>
          </a:xfrm>
        </p:spPr>
        <p:txBody>
          <a:bodyPr vert="horz" lIns="91440" tIns="45720" rIns="91440" bIns="45720" rtlCol="0" anchor="t">
            <a:normAutofit fontScale="92500" lnSpcReduction="20000"/>
          </a:bodyPr>
          <a:lstStyle/>
          <a:p>
            <a:pPr marL="0" indent="0" algn="just">
              <a:lnSpc>
                <a:spcPct val="120000"/>
              </a:lnSpc>
              <a:spcBef>
                <a:spcPts val="0"/>
              </a:spcBef>
              <a:spcAft>
                <a:spcPts val="0"/>
              </a:spcAft>
              <a:buNone/>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At Westfield we acknowledge that positive experiences create positive feelings, and that in turn, positive feelings create positive behaviour. Staff will model positive relationships and interactions, use positive phrasing with the children and spend time with children to support them in making positive behaviour choices – that result in pro-social behaviour - where required. </a:t>
            </a:r>
          </a:p>
          <a:p>
            <a:pPr marL="0" indent="0" algn="just">
              <a:lnSpc>
                <a:spcPct val="120000"/>
              </a:lnSpc>
              <a:spcBef>
                <a:spcPts val="0"/>
              </a:spcBef>
              <a:spcAft>
                <a:spcPts val="0"/>
              </a:spcAf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20000"/>
              </a:lnSpc>
              <a:spcBef>
                <a:spcPts val="0"/>
              </a:spcBef>
              <a:spcAft>
                <a:spcPts val="0"/>
              </a:spcAft>
              <a:buNone/>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Pro-social behaviours are any actions which benefit the individual and others around them.</a:t>
            </a:r>
          </a:p>
          <a:p>
            <a:pPr marL="0" indent="0" algn="just">
              <a:lnSpc>
                <a:spcPct val="120000"/>
              </a:lnSpc>
              <a:spcBef>
                <a:spcPts val="0"/>
              </a:spcBef>
              <a:spcAft>
                <a:spcPts val="0"/>
              </a:spcAft>
              <a:buNone/>
            </a:pPr>
            <a:endParaRPr lang="en-GB" sz="1800" dirty="0">
              <a:effectLst/>
              <a:latin typeface="Century Gothic" panose="020B0502020202020204" pitchFamily="34" charset="0"/>
              <a:ea typeface="Calibri" panose="020F0502020204030204" pitchFamily="34" charset="0"/>
              <a:cs typeface="Times New Roman" panose="02020603050405020304" pitchFamily="18" charset="0"/>
            </a:endParaRPr>
          </a:p>
          <a:p>
            <a:pPr marL="0" indent="0" algn="just">
              <a:lnSpc>
                <a:spcPct val="120000"/>
              </a:lnSpc>
              <a:spcBef>
                <a:spcPts val="0"/>
              </a:spcBef>
              <a:spcAft>
                <a:spcPts val="0"/>
              </a:spcAft>
              <a:buNone/>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 Giving meaningful and specific verbal praise and positive feedback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20000"/>
              </a:lnSpc>
              <a:spcBef>
                <a:spcPts val="0"/>
              </a:spcBef>
              <a:spcAft>
                <a:spcPts val="0"/>
              </a:spcAft>
              <a:buNone/>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 Allocating roles and responsibilities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20000"/>
              </a:lnSpc>
              <a:spcBef>
                <a:spcPts val="0"/>
              </a:spcBef>
              <a:spcAft>
                <a:spcPts val="0"/>
              </a:spcAft>
              <a:buNone/>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 Communicating a child’s pro-social behaviours with parents and/carers as appropriate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20000"/>
              </a:lnSpc>
              <a:spcBef>
                <a:spcPts val="0"/>
              </a:spcBef>
              <a:spcAft>
                <a:spcPts val="0"/>
              </a:spcAft>
              <a:buNone/>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 Using stickers, certificates, merits, value of the week, marbles etc/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20000"/>
              </a:lnSpc>
              <a:spcBef>
                <a:spcPts val="0"/>
              </a:spcBef>
              <a:spcAft>
                <a:spcPts val="0"/>
              </a:spcAft>
              <a:buNone/>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 Building in ‘motivators’ following the engagement of ‘adult directed activities’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20000"/>
              </a:lnSpc>
              <a:spcBef>
                <a:spcPts val="0"/>
              </a:spcBef>
              <a:spcAft>
                <a:spcPts val="0"/>
              </a:spcAft>
              <a:buNone/>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 Awarding Teacher and Head Teacher stickers/awards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20000"/>
              </a:lnSpc>
              <a:spcBef>
                <a:spcPts val="0"/>
              </a:spcBef>
              <a:spcAft>
                <a:spcPts val="0"/>
              </a:spcAft>
              <a:buNone/>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 Acknowledging pupils in Friday Celebration assembly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20000"/>
              </a:lnSpc>
              <a:spcBef>
                <a:spcPts val="0"/>
              </a:spcBef>
              <a:spcAft>
                <a:spcPts val="0"/>
              </a:spcAft>
              <a:buNone/>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 Recognising care and respect of the learning environment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20000"/>
              </a:lnSpc>
              <a:spcBef>
                <a:spcPts val="0"/>
              </a:spcBef>
              <a:spcAft>
                <a:spcPts val="0"/>
              </a:spcAft>
              <a:buNone/>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 Modelling and teaching children to self-regulate using resources that help pupils to stay calm and to understand their own emotions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cs typeface="Calibri"/>
            </a:endParaRPr>
          </a:p>
        </p:txBody>
      </p:sp>
      <p:pic>
        <p:nvPicPr>
          <p:cNvPr id="5124" name="Picture 4" descr="Sarah @ Stay At Home Educator | Learning Activitie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3802" y="159292"/>
            <a:ext cx="1623428" cy="16234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black and white shield with a castle and deer&#10;&#10;Description automatically generated">
            <a:extLst>
              <a:ext uri="{FF2B5EF4-FFF2-40B4-BE49-F238E27FC236}">
                <a16:creationId xmlns:a16="http://schemas.microsoft.com/office/drawing/2014/main" id="{1C2ED7C1-9FE4-0160-C024-62B89DA964C0}"/>
              </a:ext>
            </a:extLst>
          </p:cNvPr>
          <p:cNvPicPr>
            <a:picLocks noChangeAspect="1"/>
          </p:cNvPicPr>
          <p:nvPr/>
        </p:nvPicPr>
        <p:blipFill>
          <a:blip r:embed="rId3"/>
          <a:stretch>
            <a:fillRect/>
          </a:stretch>
        </p:blipFill>
        <p:spPr>
          <a:xfrm>
            <a:off x="10450722" y="3873798"/>
            <a:ext cx="1541613" cy="1655195"/>
          </a:xfrm>
          <a:prstGeom prst="rect">
            <a:avLst/>
          </a:prstGeom>
        </p:spPr>
      </p:pic>
    </p:spTree>
    <p:extLst>
      <p:ext uri="{BB962C8B-B14F-4D97-AF65-F5344CB8AC3E}">
        <p14:creationId xmlns:p14="http://schemas.microsoft.com/office/powerpoint/2010/main" val="705061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E6310-5EA9-4CAD-9B42-57514EB01D89}"/>
              </a:ext>
            </a:extLst>
          </p:cNvPr>
          <p:cNvSpPr>
            <a:spLocks noGrp="1"/>
          </p:cNvSpPr>
          <p:nvPr>
            <p:ph type="title"/>
          </p:nvPr>
        </p:nvSpPr>
        <p:spPr>
          <a:xfrm>
            <a:off x="645641" y="275653"/>
            <a:ext cx="8534400" cy="1507067"/>
          </a:xfrm>
        </p:spPr>
        <p:txBody>
          <a:bodyPr>
            <a:normAutofit/>
          </a:bodyPr>
          <a:lstStyle/>
          <a:p>
            <a:r>
              <a:rPr lang="en-GB" sz="7200" b="1" dirty="0">
                <a:cs typeface="Calibri Light"/>
              </a:rPr>
              <a:t>BEHAVIOUR</a:t>
            </a:r>
            <a:endParaRPr lang="en-GB" sz="7200" b="1" dirty="0"/>
          </a:p>
        </p:txBody>
      </p:sp>
      <p:sp>
        <p:nvSpPr>
          <p:cNvPr id="3" name="Content Placeholder 2">
            <a:extLst>
              <a:ext uri="{FF2B5EF4-FFF2-40B4-BE49-F238E27FC236}">
                <a16:creationId xmlns:a16="http://schemas.microsoft.com/office/drawing/2014/main" id="{3062B08A-0F13-4245-81CD-15A87CBBF0B0}"/>
              </a:ext>
            </a:extLst>
          </p:cNvPr>
          <p:cNvSpPr>
            <a:spLocks noGrp="1"/>
          </p:cNvSpPr>
          <p:nvPr>
            <p:ph idx="1"/>
          </p:nvPr>
        </p:nvSpPr>
        <p:spPr>
          <a:xfrm>
            <a:off x="505032" y="1899081"/>
            <a:ext cx="10709365" cy="4683266"/>
          </a:xfrm>
        </p:spPr>
        <p:txBody>
          <a:bodyPr vert="horz" lIns="91440" tIns="45720" rIns="91440" bIns="45720" rtlCol="0" anchor="t">
            <a:normAutofit/>
          </a:bodyPr>
          <a:lstStyle/>
          <a:p>
            <a:r>
              <a:rPr lang="en-GB" dirty="0">
                <a:cs typeface="Calibri"/>
              </a:rPr>
              <a:t>Class rewards – each class has its own reward system for whole class rewards In year 4 the children are working towards earning their own desk pets. </a:t>
            </a:r>
          </a:p>
          <a:p>
            <a:r>
              <a:rPr lang="en-GB" dirty="0">
                <a:cs typeface="Calibri"/>
              </a:rPr>
              <a:t>Merits are received for positive work. Headteachers certificates are then received on receipt of 10 merits</a:t>
            </a:r>
          </a:p>
          <a:p>
            <a:r>
              <a:rPr lang="en-GB" dirty="0">
                <a:cs typeface="Calibri"/>
              </a:rPr>
              <a:t>Values certificates are given out each week to a child in each class who has demonstrated the value that week</a:t>
            </a:r>
          </a:p>
          <a:p>
            <a:r>
              <a:rPr lang="en-GB" dirty="0">
                <a:cs typeface="Calibri"/>
              </a:rPr>
              <a:t>Maths wizards certificates are given when child achieve the next level</a:t>
            </a:r>
          </a:p>
          <a:p>
            <a:r>
              <a:rPr lang="en-GB" dirty="0">
                <a:cs typeface="Calibri"/>
              </a:rPr>
              <a:t>Please share any outside achievements with us, we love to hear about them and celebrate what the children have achieved.</a:t>
            </a:r>
          </a:p>
          <a:p>
            <a:r>
              <a:rPr lang="en-GB" dirty="0">
                <a:cs typeface="Calibri"/>
              </a:rPr>
              <a:t>Celebration assembly on Fridays at 9am – all parents are welcome</a:t>
            </a:r>
          </a:p>
        </p:txBody>
      </p:sp>
      <p:pic>
        <p:nvPicPr>
          <p:cNvPr id="5124" name="Picture 4" descr="Sarah @ Stay At Home Educator | Learning Activitie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3802" y="159292"/>
            <a:ext cx="1623428" cy="16234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black and white shield with a castle and deer&#10;&#10;Description automatically generated">
            <a:extLst>
              <a:ext uri="{FF2B5EF4-FFF2-40B4-BE49-F238E27FC236}">
                <a16:creationId xmlns:a16="http://schemas.microsoft.com/office/drawing/2014/main" id="{AB75D5CA-9ADF-0714-2469-B410CB2ED29D}"/>
              </a:ext>
            </a:extLst>
          </p:cNvPr>
          <p:cNvPicPr>
            <a:picLocks noChangeAspect="1"/>
          </p:cNvPicPr>
          <p:nvPr/>
        </p:nvPicPr>
        <p:blipFill>
          <a:blip r:embed="rId3"/>
          <a:stretch>
            <a:fillRect/>
          </a:stretch>
        </p:blipFill>
        <p:spPr>
          <a:xfrm>
            <a:off x="10652005" y="365722"/>
            <a:ext cx="1124670" cy="1209497"/>
          </a:xfrm>
          <a:prstGeom prst="rect">
            <a:avLst/>
          </a:prstGeom>
        </p:spPr>
      </p:pic>
    </p:spTree>
    <p:extLst>
      <p:ext uri="{BB962C8B-B14F-4D97-AF65-F5344CB8AC3E}">
        <p14:creationId xmlns:p14="http://schemas.microsoft.com/office/powerpoint/2010/main" val="3024731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E6310-5EA9-4CAD-9B42-57514EB01D89}"/>
              </a:ext>
            </a:extLst>
          </p:cNvPr>
          <p:cNvSpPr>
            <a:spLocks noGrp="1"/>
          </p:cNvSpPr>
          <p:nvPr>
            <p:ph type="title"/>
          </p:nvPr>
        </p:nvSpPr>
        <p:spPr>
          <a:xfrm>
            <a:off x="645641" y="275653"/>
            <a:ext cx="8534400" cy="1507067"/>
          </a:xfrm>
        </p:spPr>
        <p:txBody>
          <a:bodyPr>
            <a:normAutofit/>
          </a:bodyPr>
          <a:lstStyle/>
          <a:p>
            <a:r>
              <a:rPr lang="en-GB" sz="7200" b="1" dirty="0">
                <a:cs typeface="Calibri Light"/>
              </a:rPr>
              <a:t>BEHAVIOUR</a:t>
            </a:r>
            <a:endParaRPr lang="en-GB" sz="7200" b="1" dirty="0"/>
          </a:p>
        </p:txBody>
      </p:sp>
      <p:sp>
        <p:nvSpPr>
          <p:cNvPr id="3" name="Content Placeholder 2">
            <a:extLst>
              <a:ext uri="{FF2B5EF4-FFF2-40B4-BE49-F238E27FC236}">
                <a16:creationId xmlns:a16="http://schemas.microsoft.com/office/drawing/2014/main" id="{3062B08A-0F13-4245-81CD-15A87CBBF0B0}"/>
              </a:ext>
            </a:extLst>
          </p:cNvPr>
          <p:cNvSpPr>
            <a:spLocks noGrp="1"/>
          </p:cNvSpPr>
          <p:nvPr>
            <p:ph idx="1"/>
          </p:nvPr>
        </p:nvSpPr>
        <p:spPr>
          <a:xfrm>
            <a:off x="548062" y="1982401"/>
            <a:ext cx="10709365" cy="4875599"/>
          </a:xfrm>
        </p:spPr>
        <p:txBody>
          <a:bodyPr vert="horz" lIns="91440" tIns="45720" rIns="91440" bIns="45720" rtlCol="0" anchor="t">
            <a:normAutofit/>
          </a:bodyPr>
          <a:lstStyle/>
          <a:p>
            <a:r>
              <a:rPr lang="en-GB" dirty="0">
                <a:cs typeface="Calibri"/>
              </a:rPr>
              <a:t>The Behaviour policy – Please ensure you have read it and are clear on our procedures within school. This includes our behaviour steps and level letters. </a:t>
            </a:r>
          </a:p>
        </p:txBody>
      </p:sp>
      <p:pic>
        <p:nvPicPr>
          <p:cNvPr id="5124" name="Picture 4" descr="Sarah @ Stay At Home Educator | Learning Activitie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3802" y="159292"/>
            <a:ext cx="1623428" cy="16234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7FD7A5C-8AB0-2DAB-DFDD-B602F6307B58}"/>
              </a:ext>
            </a:extLst>
          </p:cNvPr>
          <p:cNvPicPr>
            <a:picLocks noChangeAspect="1"/>
          </p:cNvPicPr>
          <p:nvPr/>
        </p:nvPicPr>
        <p:blipFill>
          <a:blip r:embed="rId3"/>
          <a:stretch>
            <a:fillRect/>
          </a:stretch>
        </p:blipFill>
        <p:spPr>
          <a:xfrm>
            <a:off x="1746534" y="2829698"/>
            <a:ext cx="2630758" cy="3492156"/>
          </a:xfrm>
          <a:prstGeom prst="rect">
            <a:avLst/>
          </a:prstGeom>
        </p:spPr>
      </p:pic>
      <p:pic>
        <p:nvPicPr>
          <p:cNvPr id="7" name="Picture 6">
            <a:extLst>
              <a:ext uri="{FF2B5EF4-FFF2-40B4-BE49-F238E27FC236}">
                <a16:creationId xmlns:a16="http://schemas.microsoft.com/office/drawing/2014/main" id="{A1829ED3-B369-24D0-5241-B8CD0CAACFED}"/>
              </a:ext>
            </a:extLst>
          </p:cNvPr>
          <p:cNvPicPr>
            <a:picLocks noChangeAspect="1"/>
          </p:cNvPicPr>
          <p:nvPr/>
        </p:nvPicPr>
        <p:blipFill>
          <a:blip r:embed="rId4"/>
          <a:stretch>
            <a:fillRect/>
          </a:stretch>
        </p:blipFill>
        <p:spPr>
          <a:xfrm>
            <a:off x="6954964" y="2829698"/>
            <a:ext cx="2137208" cy="3552464"/>
          </a:xfrm>
          <a:prstGeom prst="rect">
            <a:avLst/>
          </a:prstGeom>
        </p:spPr>
      </p:pic>
      <p:pic>
        <p:nvPicPr>
          <p:cNvPr id="6" name="Picture 5" descr="A black and white shield with a castle and deer&#10;&#10;Description automatically generated">
            <a:extLst>
              <a:ext uri="{FF2B5EF4-FFF2-40B4-BE49-F238E27FC236}">
                <a16:creationId xmlns:a16="http://schemas.microsoft.com/office/drawing/2014/main" id="{62711385-6B77-7E7F-BFF6-B2A89F77C9CB}"/>
              </a:ext>
            </a:extLst>
          </p:cNvPr>
          <p:cNvPicPr>
            <a:picLocks noChangeAspect="1"/>
          </p:cNvPicPr>
          <p:nvPr/>
        </p:nvPicPr>
        <p:blipFill>
          <a:blip r:embed="rId5"/>
          <a:stretch>
            <a:fillRect/>
          </a:stretch>
        </p:blipFill>
        <p:spPr>
          <a:xfrm>
            <a:off x="10364458" y="4808327"/>
            <a:ext cx="1642254" cy="1784590"/>
          </a:xfrm>
          <a:prstGeom prst="rect">
            <a:avLst/>
          </a:prstGeom>
        </p:spPr>
      </p:pic>
    </p:spTree>
    <p:extLst>
      <p:ext uri="{BB962C8B-B14F-4D97-AF65-F5344CB8AC3E}">
        <p14:creationId xmlns:p14="http://schemas.microsoft.com/office/powerpoint/2010/main" val="1598899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E6310-5EA9-4CAD-9B42-57514EB01D89}"/>
              </a:ext>
            </a:extLst>
          </p:cNvPr>
          <p:cNvSpPr>
            <a:spLocks noGrp="1"/>
          </p:cNvSpPr>
          <p:nvPr>
            <p:ph type="title"/>
          </p:nvPr>
        </p:nvSpPr>
        <p:spPr>
          <a:xfrm>
            <a:off x="2409895" y="297168"/>
            <a:ext cx="8534400" cy="1507067"/>
          </a:xfrm>
        </p:spPr>
        <p:txBody>
          <a:bodyPr>
            <a:normAutofit/>
          </a:bodyPr>
          <a:lstStyle/>
          <a:p>
            <a:r>
              <a:rPr lang="en-GB" sz="7200" b="1" dirty="0">
                <a:cs typeface="Calibri Light"/>
              </a:rPr>
              <a:t>Mobile phones</a:t>
            </a:r>
            <a:endParaRPr lang="en-GB" sz="7200" b="1" dirty="0"/>
          </a:p>
        </p:txBody>
      </p:sp>
      <p:sp>
        <p:nvSpPr>
          <p:cNvPr id="3" name="Content Placeholder 2">
            <a:extLst>
              <a:ext uri="{FF2B5EF4-FFF2-40B4-BE49-F238E27FC236}">
                <a16:creationId xmlns:a16="http://schemas.microsoft.com/office/drawing/2014/main" id="{3062B08A-0F13-4245-81CD-15A87CBBF0B0}"/>
              </a:ext>
            </a:extLst>
          </p:cNvPr>
          <p:cNvSpPr>
            <a:spLocks noGrp="1"/>
          </p:cNvSpPr>
          <p:nvPr>
            <p:ph idx="1"/>
          </p:nvPr>
        </p:nvSpPr>
        <p:spPr>
          <a:xfrm>
            <a:off x="580336" y="2312581"/>
            <a:ext cx="10709365" cy="3991400"/>
          </a:xfrm>
        </p:spPr>
        <p:txBody>
          <a:bodyPr vert="horz" lIns="91440" tIns="45720" rIns="91440" bIns="45720" rtlCol="0" anchor="t">
            <a:normAutofit/>
          </a:bodyPr>
          <a:lstStyle/>
          <a:p>
            <a:r>
              <a:rPr lang="en-GB" dirty="0">
                <a:cs typeface="Calibri"/>
              </a:rPr>
              <a:t>We are supporting the ‘Smartphone free childhood’ campaign. As such we actively encourage you not to purchase a smart phone for your child. </a:t>
            </a:r>
          </a:p>
          <a:p>
            <a:r>
              <a:rPr lang="en-GB" dirty="0">
                <a:cs typeface="Calibri"/>
              </a:rPr>
              <a:t>As a town the schools are working together to have a collective approach on this moving forward.</a:t>
            </a:r>
          </a:p>
          <a:p>
            <a:r>
              <a:rPr lang="en-GB" dirty="0">
                <a:cs typeface="Calibri"/>
              </a:rPr>
              <a:t>Please read more about it at </a:t>
            </a:r>
            <a:r>
              <a:rPr lang="en-GB" dirty="0">
                <a:cs typeface="Calibri"/>
                <a:hlinkClick r:id="rId2"/>
              </a:rPr>
              <a:t>https://smartphonefreechildhood.co.uk/</a:t>
            </a:r>
            <a:endParaRPr lang="en-GB" dirty="0">
              <a:cs typeface="Calibri"/>
            </a:endParaRPr>
          </a:p>
          <a:p>
            <a:r>
              <a:rPr lang="en-GB" dirty="0">
                <a:cs typeface="Calibri"/>
              </a:rPr>
              <a:t>Mobile phones are allowed in Y5 and Y6. They are to be handed in as soon as they enter school and will be returned at the end of the day</a:t>
            </a:r>
          </a:p>
          <a:p>
            <a:r>
              <a:rPr lang="en-GB" dirty="0">
                <a:cs typeface="Calibri"/>
              </a:rPr>
              <a:t>If your child does have a mobile phone, please carefully monitor their interaction on it. The social media issues which occur happen at home continue into school and significantly impact mental health and learning. We need to work together to support our children. </a:t>
            </a:r>
          </a:p>
        </p:txBody>
      </p:sp>
      <p:pic>
        <p:nvPicPr>
          <p:cNvPr id="5" name="Picture 4" descr="A black and white shield with a castle and deer&#10;&#10;Description automatically generated">
            <a:extLst>
              <a:ext uri="{FF2B5EF4-FFF2-40B4-BE49-F238E27FC236}">
                <a16:creationId xmlns:a16="http://schemas.microsoft.com/office/drawing/2014/main" id="{D8C637CA-7347-D0A7-C57B-EF825A3B244C}"/>
              </a:ext>
            </a:extLst>
          </p:cNvPr>
          <p:cNvPicPr>
            <a:picLocks noChangeAspect="1"/>
          </p:cNvPicPr>
          <p:nvPr/>
        </p:nvPicPr>
        <p:blipFill>
          <a:blip r:embed="rId3"/>
          <a:stretch>
            <a:fillRect/>
          </a:stretch>
        </p:blipFill>
        <p:spPr>
          <a:xfrm>
            <a:off x="10421967" y="221949"/>
            <a:ext cx="1426594" cy="1554553"/>
          </a:xfrm>
          <a:prstGeom prst="rect">
            <a:avLst/>
          </a:prstGeom>
        </p:spPr>
      </p:pic>
    </p:spTree>
    <p:extLst>
      <p:ext uri="{BB962C8B-B14F-4D97-AF65-F5344CB8AC3E}">
        <p14:creationId xmlns:p14="http://schemas.microsoft.com/office/powerpoint/2010/main" val="3065945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919" y="366346"/>
            <a:ext cx="8534400" cy="1507067"/>
          </a:xfrm>
        </p:spPr>
        <p:txBody>
          <a:bodyPr>
            <a:normAutofit/>
          </a:bodyPr>
          <a:lstStyle/>
          <a:p>
            <a:r>
              <a:rPr lang="en-GB" sz="6600" b="1" dirty="0"/>
              <a:t>Helping in school</a:t>
            </a:r>
          </a:p>
        </p:txBody>
      </p:sp>
      <p:sp>
        <p:nvSpPr>
          <p:cNvPr id="3" name="Content Placeholder 2"/>
          <p:cNvSpPr>
            <a:spLocks noGrp="1"/>
          </p:cNvSpPr>
          <p:nvPr>
            <p:ph idx="1"/>
          </p:nvPr>
        </p:nvSpPr>
        <p:spPr/>
        <p:txBody>
          <a:bodyPr>
            <a:normAutofit lnSpcReduction="10000"/>
          </a:bodyPr>
          <a:lstStyle/>
          <a:p>
            <a:r>
              <a:rPr lang="en-GB" sz="2800" dirty="0"/>
              <a:t>Parent volunteers are very welcome in school, either regularly or ad-hoc. A DBS check is required – forms from the office.</a:t>
            </a:r>
          </a:p>
          <a:p>
            <a:r>
              <a:rPr lang="en-GB" sz="2800" dirty="0"/>
              <a:t>Reading with children – we really appreciate this in KS2.</a:t>
            </a:r>
          </a:p>
          <a:p>
            <a:r>
              <a:rPr lang="en-GB" sz="2800" dirty="0"/>
              <a:t>Could anyone help with weekly reading to my class?</a:t>
            </a:r>
          </a:p>
          <a:p>
            <a:endParaRPr lang="en-GB" sz="2800" dirty="0"/>
          </a:p>
          <a:p>
            <a:r>
              <a:rPr lang="en-GB" sz="2800" dirty="0"/>
              <a:t>WISPA are always wanting and needing parental engagement – please get involved! The funds they raise help to provide a range of wider opportunities for your children as well as resources in school</a:t>
            </a:r>
          </a:p>
        </p:txBody>
      </p:sp>
      <p:pic>
        <p:nvPicPr>
          <p:cNvPr id="5" name="Picture 4" descr="A black and white shield with a castle and deer&#10;&#10;Description automatically generated">
            <a:extLst>
              <a:ext uri="{FF2B5EF4-FFF2-40B4-BE49-F238E27FC236}">
                <a16:creationId xmlns:a16="http://schemas.microsoft.com/office/drawing/2014/main" id="{A12930C8-91D8-E491-A185-2B68A1440686}"/>
              </a:ext>
            </a:extLst>
          </p:cNvPr>
          <p:cNvPicPr>
            <a:picLocks noChangeAspect="1"/>
          </p:cNvPicPr>
          <p:nvPr/>
        </p:nvPicPr>
        <p:blipFill>
          <a:blip r:embed="rId2"/>
          <a:stretch>
            <a:fillRect/>
          </a:stretch>
        </p:blipFill>
        <p:spPr>
          <a:xfrm>
            <a:off x="10511106" y="185403"/>
            <a:ext cx="1422748" cy="1546059"/>
          </a:xfrm>
          <a:prstGeom prst="rect">
            <a:avLst/>
          </a:prstGeom>
        </p:spPr>
      </p:pic>
    </p:spTree>
    <p:extLst>
      <p:ext uri="{BB962C8B-B14F-4D97-AF65-F5344CB8AC3E}">
        <p14:creationId xmlns:p14="http://schemas.microsoft.com/office/powerpoint/2010/main" val="2363481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Free Staff Cliparts, Download Free Staff Cliparts png images, Free ClipArts  on Clipart Library"/>
          <p:cNvSpPr>
            <a:spLocks noChangeAspect="1" noChangeArrowheads="1"/>
          </p:cNvSpPr>
          <p:nvPr/>
        </p:nvSpPr>
        <p:spPr bwMode="auto">
          <a:xfrm>
            <a:off x="4414754" y="173672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Title 1">
            <a:extLst>
              <a:ext uri="{FF2B5EF4-FFF2-40B4-BE49-F238E27FC236}">
                <a16:creationId xmlns:a16="http://schemas.microsoft.com/office/drawing/2014/main" id="{E343AB65-5A8D-9071-07B1-5153373156D3}"/>
              </a:ext>
            </a:extLst>
          </p:cNvPr>
          <p:cNvSpPr txBox="1">
            <a:spLocks/>
          </p:cNvSpPr>
          <p:nvPr/>
        </p:nvSpPr>
        <p:spPr>
          <a:xfrm>
            <a:off x="2731750" y="244997"/>
            <a:ext cx="8025206" cy="1644127"/>
          </a:xfrm>
          <a:prstGeom prst="rect">
            <a:avLst/>
          </a:prstGeom>
        </p:spPr>
        <p:txBody>
          <a:bodyPr vert="horz" lIns="91440" tIns="45720" rIns="91440" bIns="45720" rtlCol="0" anchor="ctr">
            <a:normAutofit fontScale="97500"/>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r>
              <a:rPr lang="en-GB" sz="7200" b="1" dirty="0">
                <a:cs typeface="Calibri Light"/>
              </a:rPr>
              <a:t>Meet the team</a:t>
            </a:r>
            <a:endParaRPr lang="en-GB" sz="7200" b="1" dirty="0"/>
          </a:p>
        </p:txBody>
      </p:sp>
      <p:pic>
        <p:nvPicPr>
          <p:cNvPr id="2" name="Picture 1" descr="A black and white shield with a castle and deer&#10;&#10;Description automatically generated">
            <a:extLst>
              <a:ext uri="{FF2B5EF4-FFF2-40B4-BE49-F238E27FC236}">
                <a16:creationId xmlns:a16="http://schemas.microsoft.com/office/drawing/2014/main" id="{718EA50A-D5BB-5396-A9CE-41B27DC2A409}"/>
              </a:ext>
            </a:extLst>
          </p:cNvPr>
          <p:cNvPicPr>
            <a:picLocks noChangeAspect="1"/>
          </p:cNvPicPr>
          <p:nvPr/>
        </p:nvPicPr>
        <p:blipFill>
          <a:blip r:embed="rId2"/>
          <a:stretch>
            <a:fillRect/>
          </a:stretch>
        </p:blipFill>
        <p:spPr>
          <a:xfrm>
            <a:off x="10364458" y="4808327"/>
            <a:ext cx="1642254" cy="1784590"/>
          </a:xfrm>
          <a:prstGeom prst="rect">
            <a:avLst/>
          </a:prstGeom>
        </p:spPr>
      </p:pic>
      <p:pic>
        <p:nvPicPr>
          <p:cNvPr id="6" name="Picture 5">
            <a:extLst>
              <a:ext uri="{FF2B5EF4-FFF2-40B4-BE49-F238E27FC236}">
                <a16:creationId xmlns:a16="http://schemas.microsoft.com/office/drawing/2014/main" id="{9FFDBFEC-8312-8354-0BFE-C04EC778EA11}"/>
              </a:ext>
            </a:extLst>
          </p:cNvPr>
          <p:cNvPicPr>
            <a:picLocks noChangeAspect="1"/>
          </p:cNvPicPr>
          <p:nvPr/>
        </p:nvPicPr>
        <p:blipFill>
          <a:blip r:embed="rId3"/>
          <a:stretch>
            <a:fillRect/>
          </a:stretch>
        </p:blipFill>
        <p:spPr>
          <a:xfrm>
            <a:off x="685393" y="2238504"/>
            <a:ext cx="2664183" cy="4151736"/>
          </a:xfrm>
          <a:prstGeom prst="rect">
            <a:avLst/>
          </a:prstGeom>
        </p:spPr>
      </p:pic>
      <p:sp>
        <p:nvSpPr>
          <p:cNvPr id="7" name="TextBox 6">
            <a:extLst>
              <a:ext uri="{FF2B5EF4-FFF2-40B4-BE49-F238E27FC236}">
                <a16:creationId xmlns:a16="http://schemas.microsoft.com/office/drawing/2014/main" id="{635525A4-87E0-FE71-EF17-09161D774124}"/>
              </a:ext>
            </a:extLst>
          </p:cNvPr>
          <p:cNvSpPr txBox="1"/>
          <p:nvPr/>
        </p:nvSpPr>
        <p:spPr>
          <a:xfrm>
            <a:off x="2223541" y="3878731"/>
            <a:ext cx="5994400" cy="646331"/>
          </a:xfrm>
          <a:prstGeom prst="rect">
            <a:avLst/>
          </a:prstGeom>
          <a:noFill/>
        </p:spPr>
        <p:txBody>
          <a:bodyPr wrap="square" rtlCol="0">
            <a:spAutoFit/>
          </a:bodyPr>
          <a:lstStyle/>
          <a:p>
            <a:pPr algn="ctr"/>
            <a:r>
              <a:rPr lang="en-GB" dirty="0"/>
              <a:t>Class Teacher – Mrs Freemantle</a:t>
            </a:r>
          </a:p>
          <a:p>
            <a:pPr algn="ctr"/>
            <a:r>
              <a:rPr lang="en-GB" dirty="0"/>
              <a:t>TA – Miss Lane</a:t>
            </a:r>
          </a:p>
        </p:txBody>
      </p:sp>
      <p:pic>
        <p:nvPicPr>
          <p:cNvPr id="5" name="Picture 4">
            <a:extLst>
              <a:ext uri="{FF2B5EF4-FFF2-40B4-BE49-F238E27FC236}">
                <a16:creationId xmlns:a16="http://schemas.microsoft.com/office/drawing/2014/main" id="{233ECD5F-9361-6F67-5D82-AEAE29C9826D}"/>
              </a:ext>
            </a:extLst>
          </p:cNvPr>
          <p:cNvPicPr>
            <a:picLocks noChangeAspect="1"/>
          </p:cNvPicPr>
          <p:nvPr/>
        </p:nvPicPr>
        <p:blipFill>
          <a:blip r:embed="rId4"/>
          <a:stretch>
            <a:fillRect/>
          </a:stretch>
        </p:blipFill>
        <p:spPr>
          <a:xfrm>
            <a:off x="6860301" y="2661151"/>
            <a:ext cx="3274082" cy="3081489"/>
          </a:xfrm>
          <a:prstGeom prst="rect">
            <a:avLst/>
          </a:prstGeom>
        </p:spPr>
      </p:pic>
    </p:spTree>
    <p:extLst>
      <p:ext uri="{BB962C8B-B14F-4D97-AF65-F5344CB8AC3E}">
        <p14:creationId xmlns:p14="http://schemas.microsoft.com/office/powerpoint/2010/main" val="8160226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EC108-38D4-4891-8B50-A344323DE650}"/>
              </a:ext>
            </a:extLst>
          </p:cNvPr>
          <p:cNvSpPr>
            <a:spLocks noGrp="1"/>
          </p:cNvSpPr>
          <p:nvPr>
            <p:ph type="title"/>
          </p:nvPr>
        </p:nvSpPr>
        <p:spPr>
          <a:xfrm>
            <a:off x="3233775" y="304553"/>
            <a:ext cx="8534400" cy="1507067"/>
          </a:xfrm>
        </p:spPr>
        <p:txBody>
          <a:bodyPr>
            <a:normAutofit/>
          </a:bodyPr>
          <a:lstStyle/>
          <a:p>
            <a:r>
              <a:rPr lang="en-GB" sz="8000" b="1" dirty="0">
                <a:cs typeface="Calibri Light"/>
              </a:rPr>
              <a:t>Reminders</a:t>
            </a:r>
            <a:endParaRPr lang="en-GB" sz="8000" b="1" dirty="0"/>
          </a:p>
        </p:txBody>
      </p:sp>
      <p:sp>
        <p:nvSpPr>
          <p:cNvPr id="3" name="Content Placeholder 2">
            <a:extLst>
              <a:ext uri="{FF2B5EF4-FFF2-40B4-BE49-F238E27FC236}">
                <a16:creationId xmlns:a16="http://schemas.microsoft.com/office/drawing/2014/main" id="{28121047-07FE-4E37-91E7-9A3317052326}"/>
              </a:ext>
            </a:extLst>
          </p:cNvPr>
          <p:cNvSpPr>
            <a:spLocks noGrp="1"/>
          </p:cNvSpPr>
          <p:nvPr>
            <p:ph idx="1"/>
          </p:nvPr>
        </p:nvSpPr>
        <p:spPr>
          <a:xfrm>
            <a:off x="1051128" y="2005258"/>
            <a:ext cx="9663487" cy="4741827"/>
          </a:xfrm>
        </p:spPr>
        <p:txBody>
          <a:bodyPr vert="horz" lIns="91440" tIns="45720" rIns="91440" bIns="45720" rtlCol="0" anchor="t">
            <a:normAutofit/>
          </a:bodyPr>
          <a:lstStyle/>
          <a:p>
            <a:r>
              <a:rPr lang="en-GB" sz="2400" dirty="0">
                <a:cs typeface="Calibri"/>
              </a:rPr>
              <a:t>Most children benefit from having a piece of fruit at break time</a:t>
            </a:r>
          </a:p>
          <a:p>
            <a:r>
              <a:rPr lang="en-GB" sz="2400" dirty="0"/>
              <a:t>No sweets in lunchboxes</a:t>
            </a:r>
          </a:p>
          <a:p>
            <a:r>
              <a:rPr lang="en-GB" sz="2400" dirty="0"/>
              <a:t>Please let us know if pick up arrangements change </a:t>
            </a:r>
          </a:p>
          <a:p>
            <a:r>
              <a:rPr lang="en-GB" sz="2400" dirty="0"/>
              <a:t>Let the office know of any regular pick up changes</a:t>
            </a:r>
          </a:p>
          <a:p>
            <a:r>
              <a:rPr lang="en-GB" sz="2400"/>
              <a:t>Encourage </a:t>
            </a:r>
            <a:r>
              <a:rPr lang="en-GB" sz="2400" dirty="0"/>
              <a:t>your children to talk to the adults in school – we cannot help if we do not know. Any problems that arise are better dealt with there and then rather than at a later time</a:t>
            </a:r>
          </a:p>
          <a:p>
            <a:r>
              <a:rPr lang="en-GB" sz="2400" dirty="0"/>
              <a:t>Stationery is provided so please leave all personal items at home</a:t>
            </a:r>
          </a:p>
          <a:p>
            <a:r>
              <a:rPr lang="en-GB" sz="2400" dirty="0"/>
              <a:t>Named water bottle</a:t>
            </a:r>
          </a:p>
          <a:p>
            <a:endParaRPr lang="en-GB" dirty="0">
              <a:cs typeface="Calibri"/>
            </a:endParaRPr>
          </a:p>
          <a:p>
            <a:endParaRPr lang="en-GB" dirty="0">
              <a:cs typeface="Calibri"/>
            </a:endParaRPr>
          </a:p>
        </p:txBody>
      </p:sp>
      <p:pic>
        <p:nvPicPr>
          <p:cNvPr id="5" name="Picture 4" descr="A black and white shield with a castle and deer&#10;&#10;Description automatically generated">
            <a:extLst>
              <a:ext uri="{FF2B5EF4-FFF2-40B4-BE49-F238E27FC236}">
                <a16:creationId xmlns:a16="http://schemas.microsoft.com/office/drawing/2014/main" id="{B4DDF231-503B-E9FA-8665-1A53EEE642A1}"/>
              </a:ext>
            </a:extLst>
          </p:cNvPr>
          <p:cNvPicPr>
            <a:picLocks noChangeAspect="1"/>
          </p:cNvPicPr>
          <p:nvPr/>
        </p:nvPicPr>
        <p:blipFill>
          <a:blip r:embed="rId2"/>
          <a:stretch>
            <a:fillRect/>
          </a:stretch>
        </p:blipFill>
        <p:spPr>
          <a:xfrm>
            <a:off x="10488807" y="242690"/>
            <a:ext cx="1527236" cy="1568930"/>
          </a:xfrm>
          <a:prstGeom prst="rect">
            <a:avLst/>
          </a:prstGeom>
        </p:spPr>
      </p:pic>
    </p:spTree>
    <p:extLst>
      <p:ext uri="{BB962C8B-B14F-4D97-AF65-F5344CB8AC3E}">
        <p14:creationId xmlns:p14="http://schemas.microsoft.com/office/powerpoint/2010/main" val="3318892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743C0-1F2C-070A-C091-79839481356F}"/>
              </a:ext>
            </a:extLst>
          </p:cNvPr>
          <p:cNvSpPr>
            <a:spLocks noGrp="1"/>
          </p:cNvSpPr>
          <p:nvPr>
            <p:ph type="title"/>
          </p:nvPr>
        </p:nvSpPr>
        <p:spPr>
          <a:xfrm>
            <a:off x="887506" y="296695"/>
            <a:ext cx="9784080" cy="1508760"/>
          </a:xfrm>
        </p:spPr>
        <p:txBody>
          <a:bodyPr/>
          <a:lstStyle/>
          <a:p>
            <a:pPr algn="ctr"/>
            <a:r>
              <a:rPr lang="en-GB" dirty="0"/>
              <a:t>School Trips </a:t>
            </a:r>
          </a:p>
        </p:txBody>
      </p:sp>
      <p:sp>
        <p:nvSpPr>
          <p:cNvPr id="4" name="TextBox 3">
            <a:extLst>
              <a:ext uri="{FF2B5EF4-FFF2-40B4-BE49-F238E27FC236}">
                <a16:creationId xmlns:a16="http://schemas.microsoft.com/office/drawing/2014/main" id="{946ECCAC-6E19-3E4D-27A4-91A126C33CEB}"/>
              </a:ext>
            </a:extLst>
          </p:cNvPr>
          <p:cNvSpPr txBox="1"/>
          <p:nvPr/>
        </p:nvSpPr>
        <p:spPr>
          <a:xfrm>
            <a:off x="676387" y="2679721"/>
            <a:ext cx="10206318" cy="3108543"/>
          </a:xfrm>
          <a:prstGeom prst="rect">
            <a:avLst/>
          </a:prstGeom>
          <a:noFill/>
        </p:spPr>
        <p:txBody>
          <a:bodyPr wrap="square" rtlCol="0">
            <a:spAutoFit/>
          </a:bodyPr>
          <a:lstStyle/>
          <a:p>
            <a:pPr marL="285750" indent="-285750">
              <a:buFontTx/>
              <a:buChar char="-"/>
            </a:pPr>
            <a:r>
              <a:rPr lang="en-GB" sz="2800" dirty="0"/>
              <a:t>Ragged Museum – 18</a:t>
            </a:r>
            <a:r>
              <a:rPr lang="en-GB" sz="2800" baseline="30000" dirty="0"/>
              <a:t>th</a:t>
            </a:r>
            <a:r>
              <a:rPr lang="en-GB" sz="2800" dirty="0"/>
              <a:t> November 2025  </a:t>
            </a:r>
            <a:r>
              <a:rPr lang="en-GB" sz="2800" dirty="0">
                <a:hlinkClick r:id="rId2"/>
              </a:rPr>
              <a:t>https://raggedschoolmuseum.org.uk/</a:t>
            </a:r>
            <a:endParaRPr lang="en-GB" sz="2800" dirty="0"/>
          </a:p>
          <a:p>
            <a:endParaRPr lang="en-GB" sz="2800" dirty="0"/>
          </a:p>
          <a:p>
            <a:pPr marL="285750" indent="-285750">
              <a:buFontTx/>
              <a:buChar char="-"/>
            </a:pPr>
            <a:r>
              <a:rPr lang="en-GB" sz="2800" dirty="0"/>
              <a:t>Residential – Summer Date to be Confirmed </a:t>
            </a:r>
          </a:p>
          <a:p>
            <a:pPr marL="285750" indent="-285750">
              <a:buFontTx/>
              <a:buChar char="-"/>
            </a:pPr>
            <a:endParaRPr lang="en-GB" sz="2800" dirty="0"/>
          </a:p>
          <a:p>
            <a:pPr marL="285750" indent="-285750">
              <a:buFontTx/>
              <a:buChar char="-"/>
            </a:pPr>
            <a:r>
              <a:rPr lang="en-GB" sz="2800" dirty="0"/>
              <a:t>Pizza Express School Visit to </a:t>
            </a:r>
            <a:r>
              <a:rPr lang="en-GB" sz="2800"/>
              <a:t>make our </a:t>
            </a:r>
            <a:r>
              <a:rPr lang="en-GB" sz="2800" dirty="0"/>
              <a:t>own pizza – Summer Date to be Confirmed</a:t>
            </a:r>
          </a:p>
        </p:txBody>
      </p:sp>
    </p:spTree>
    <p:extLst>
      <p:ext uri="{BB962C8B-B14F-4D97-AF65-F5344CB8AC3E}">
        <p14:creationId xmlns:p14="http://schemas.microsoft.com/office/powerpoint/2010/main" val="2188211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E810B-9C28-47D9-8F8B-1D09EC7DA199}"/>
              </a:ext>
            </a:extLst>
          </p:cNvPr>
          <p:cNvSpPr>
            <a:spLocks noGrp="1"/>
          </p:cNvSpPr>
          <p:nvPr>
            <p:ph type="title"/>
          </p:nvPr>
        </p:nvSpPr>
        <p:spPr>
          <a:xfrm>
            <a:off x="1114518" y="3626720"/>
            <a:ext cx="8534400" cy="1507067"/>
          </a:xfrm>
        </p:spPr>
        <p:txBody>
          <a:bodyPr/>
          <a:lstStyle/>
          <a:p>
            <a:r>
              <a:rPr lang="en-GB" dirty="0">
                <a:cs typeface="Calibri Light"/>
              </a:rPr>
              <a:t>Communication</a:t>
            </a:r>
            <a:endParaRPr lang="en-GB" dirty="0"/>
          </a:p>
        </p:txBody>
      </p:sp>
      <p:sp>
        <p:nvSpPr>
          <p:cNvPr id="3" name="Content Placeholder 2">
            <a:extLst>
              <a:ext uri="{FF2B5EF4-FFF2-40B4-BE49-F238E27FC236}">
                <a16:creationId xmlns:a16="http://schemas.microsoft.com/office/drawing/2014/main" id="{D43CFCBB-1266-4552-A9D7-A73521C2B4AD}"/>
              </a:ext>
            </a:extLst>
          </p:cNvPr>
          <p:cNvSpPr>
            <a:spLocks noGrp="1"/>
          </p:cNvSpPr>
          <p:nvPr>
            <p:ph idx="1"/>
          </p:nvPr>
        </p:nvSpPr>
        <p:spPr>
          <a:xfrm>
            <a:off x="977009" y="2651760"/>
            <a:ext cx="9784080" cy="2146151"/>
          </a:xfrm>
        </p:spPr>
        <p:txBody>
          <a:bodyPr vert="horz" lIns="91440" tIns="45720" rIns="91440" bIns="45720" rtlCol="0" anchor="t">
            <a:normAutofit/>
          </a:bodyPr>
          <a:lstStyle/>
          <a:p>
            <a:r>
              <a:rPr lang="en-GB" dirty="0">
                <a:ea typeface="+mn-lt"/>
                <a:cs typeface="+mn-lt"/>
              </a:rPr>
              <a:t>Everything we do is because we believe it will benefit the children. If you think there is something we should know that will help us help your child, please do tell us!</a:t>
            </a:r>
          </a:p>
          <a:p>
            <a:r>
              <a:rPr lang="en-GB" dirty="0">
                <a:cs typeface="Calibri"/>
              </a:rPr>
              <a:t>Please catch us at the start or the end of the day for any quick messages. For any longer discussions, please arrange a meeting.</a:t>
            </a:r>
          </a:p>
        </p:txBody>
      </p:sp>
      <p:pic>
        <p:nvPicPr>
          <p:cNvPr id="5" name="Picture 4" descr="A black and white shield with a castle and deer&#10;&#10;Description automatically generated">
            <a:extLst>
              <a:ext uri="{FF2B5EF4-FFF2-40B4-BE49-F238E27FC236}">
                <a16:creationId xmlns:a16="http://schemas.microsoft.com/office/drawing/2014/main" id="{87F107CB-40F6-E14B-FE17-19763E98F61D}"/>
              </a:ext>
            </a:extLst>
          </p:cNvPr>
          <p:cNvPicPr>
            <a:picLocks noChangeAspect="1"/>
          </p:cNvPicPr>
          <p:nvPr/>
        </p:nvPicPr>
        <p:blipFill>
          <a:blip r:embed="rId2"/>
          <a:stretch>
            <a:fillRect/>
          </a:stretch>
        </p:blipFill>
        <p:spPr>
          <a:xfrm>
            <a:off x="10364458" y="4808327"/>
            <a:ext cx="1642254" cy="1784590"/>
          </a:xfrm>
          <a:prstGeom prst="rect">
            <a:avLst/>
          </a:prstGeom>
        </p:spPr>
      </p:pic>
    </p:spTree>
    <p:extLst>
      <p:ext uri="{BB962C8B-B14F-4D97-AF65-F5344CB8AC3E}">
        <p14:creationId xmlns:p14="http://schemas.microsoft.com/office/powerpoint/2010/main" val="2981767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Question Marks Stock Illustrations – 13,042 Question Mark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1885" y="1672217"/>
            <a:ext cx="8925318" cy="334699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black and white shield with a castle and deer&#10;&#10;Description automatically generated">
            <a:extLst>
              <a:ext uri="{FF2B5EF4-FFF2-40B4-BE49-F238E27FC236}">
                <a16:creationId xmlns:a16="http://schemas.microsoft.com/office/drawing/2014/main" id="{179B9FC9-DD20-E70A-D830-44E5AE71748B}"/>
              </a:ext>
            </a:extLst>
          </p:cNvPr>
          <p:cNvPicPr>
            <a:picLocks noChangeAspect="1"/>
          </p:cNvPicPr>
          <p:nvPr/>
        </p:nvPicPr>
        <p:blipFill>
          <a:blip r:embed="rId3"/>
          <a:stretch>
            <a:fillRect/>
          </a:stretch>
        </p:blipFill>
        <p:spPr>
          <a:xfrm>
            <a:off x="10364458" y="4808327"/>
            <a:ext cx="1642254" cy="1784590"/>
          </a:xfrm>
          <a:prstGeom prst="rect">
            <a:avLst/>
          </a:prstGeom>
        </p:spPr>
      </p:pic>
    </p:spTree>
    <p:extLst>
      <p:ext uri="{BB962C8B-B14F-4D97-AF65-F5344CB8AC3E}">
        <p14:creationId xmlns:p14="http://schemas.microsoft.com/office/powerpoint/2010/main" val="1660761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FABEE-877F-4938-A32D-CA5B377A4ED6}"/>
              </a:ext>
            </a:extLst>
          </p:cNvPr>
          <p:cNvSpPr>
            <a:spLocks noGrp="1"/>
          </p:cNvSpPr>
          <p:nvPr>
            <p:ph type="title"/>
          </p:nvPr>
        </p:nvSpPr>
        <p:spPr>
          <a:xfrm>
            <a:off x="451820" y="215854"/>
            <a:ext cx="11607501" cy="1644127"/>
          </a:xfrm>
        </p:spPr>
        <p:txBody>
          <a:bodyPr>
            <a:normAutofit fontScale="90000"/>
          </a:bodyPr>
          <a:lstStyle/>
          <a:p>
            <a:r>
              <a:rPr lang="en-GB" sz="7200" b="1" dirty="0">
                <a:cs typeface="Calibri Light"/>
              </a:rPr>
              <a:t>Start and end of the day</a:t>
            </a:r>
            <a:endParaRPr lang="en-GB" sz="7200" b="1" dirty="0"/>
          </a:p>
        </p:txBody>
      </p:sp>
      <p:sp>
        <p:nvSpPr>
          <p:cNvPr id="3" name="Content Placeholder 2">
            <a:extLst>
              <a:ext uri="{FF2B5EF4-FFF2-40B4-BE49-F238E27FC236}">
                <a16:creationId xmlns:a16="http://schemas.microsoft.com/office/drawing/2014/main" id="{D65B70D9-1D99-4045-8884-6AB067747C38}"/>
              </a:ext>
            </a:extLst>
          </p:cNvPr>
          <p:cNvSpPr>
            <a:spLocks noGrp="1"/>
          </p:cNvSpPr>
          <p:nvPr>
            <p:ph idx="1"/>
          </p:nvPr>
        </p:nvSpPr>
        <p:spPr>
          <a:xfrm>
            <a:off x="559398" y="2055413"/>
            <a:ext cx="9633914" cy="3872051"/>
          </a:xfrm>
        </p:spPr>
        <p:txBody>
          <a:bodyPr vert="horz" lIns="91440" tIns="45720" rIns="91440" bIns="45720" rtlCol="0" anchor="t">
            <a:normAutofit fontScale="85000" lnSpcReduction="20000"/>
          </a:bodyPr>
          <a:lstStyle/>
          <a:p>
            <a:r>
              <a:rPr lang="en-GB" sz="2800" dirty="0">
                <a:cs typeface="Calibri"/>
              </a:rPr>
              <a:t>Soft start from 8:35-8:45 </a:t>
            </a:r>
          </a:p>
          <a:p>
            <a:r>
              <a:rPr lang="en-GB" sz="2800" dirty="0">
                <a:cs typeface="Calibri"/>
              </a:rPr>
              <a:t>Please be prompt as we will be doing starter activities and maths fluency first thing which is very important to help the children consolidate their learning. </a:t>
            </a:r>
          </a:p>
          <a:p>
            <a:r>
              <a:rPr lang="en-GB" sz="2800" dirty="0">
                <a:cs typeface="Calibri"/>
              </a:rPr>
              <a:t>Registers are at 8:45. Anyone arriving after this time will be marked as late and need to go to the office if my external door is locked. </a:t>
            </a:r>
          </a:p>
          <a:p>
            <a:r>
              <a:rPr lang="en-GB" sz="2800" dirty="0">
                <a:cs typeface="Calibri"/>
              </a:rPr>
              <a:t>Drop children at the outside door – Please allow them to walk in alone and do not enter the classroom. </a:t>
            </a:r>
          </a:p>
          <a:p>
            <a:r>
              <a:rPr lang="en-GB" sz="2800" dirty="0">
                <a:cs typeface="Calibri"/>
              </a:rPr>
              <a:t>Collection at 3:15</a:t>
            </a:r>
          </a:p>
          <a:p>
            <a:r>
              <a:rPr lang="en-GB" sz="2800" dirty="0">
                <a:cs typeface="Calibri"/>
              </a:rPr>
              <a:t>Please collect from the bottom playground, We will line the children up and dismiss them one at a time when we see their adult.</a:t>
            </a:r>
            <a:endParaRPr lang="en-GB" dirty="0">
              <a:cs typeface="Calibri"/>
            </a:endParaRPr>
          </a:p>
          <a:p>
            <a:pPr marL="0" indent="0">
              <a:buNone/>
            </a:pPr>
            <a:endParaRPr lang="en-GB" dirty="0">
              <a:cs typeface="Calibri"/>
            </a:endParaRPr>
          </a:p>
        </p:txBody>
      </p:sp>
      <p:pic>
        <p:nvPicPr>
          <p:cNvPr id="5" name="Picture 4" descr="A black and white shield with a castle and deer&#10;&#10;Description automatically generated">
            <a:extLst>
              <a:ext uri="{FF2B5EF4-FFF2-40B4-BE49-F238E27FC236}">
                <a16:creationId xmlns:a16="http://schemas.microsoft.com/office/drawing/2014/main" id="{1A475572-2623-9D60-4AF9-619503795D76}"/>
              </a:ext>
            </a:extLst>
          </p:cNvPr>
          <p:cNvPicPr>
            <a:picLocks noChangeAspect="1"/>
          </p:cNvPicPr>
          <p:nvPr/>
        </p:nvPicPr>
        <p:blipFill>
          <a:blip r:embed="rId2"/>
          <a:stretch>
            <a:fillRect/>
          </a:stretch>
        </p:blipFill>
        <p:spPr>
          <a:xfrm>
            <a:off x="10364458" y="4808327"/>
            <a:ext cx="1642254" cy="1784590"/>
          </a:xfrm>
          <a:prstGeom prst="rect">
            <a:avLst/>
          </a:prstGeom>
        </p:spPr>
      </p:pic>
    </p:spTree>
    <p:extLst>
      <p:ext uri="{BB962C8B-B14F-4D97-AF65-F5344CB8AC3E}">
        <p14:creationId xmlns:p14="http://schemas.microsoft.com/office/powerpoint/2010/main" val="1855340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9AAAB-F6E3-6A69-92F0-5732ECA2D8A0}"/>
              </a:ext>
            </a:extLst>
          </p:cNvPr>
          <p:cNvSpPr>
            <a:spLocks noGrp="1"/>
          </p:cNvSpPr>
          <p:nvPr>
            <p:ph type="title"/>
          </p:nvPr>
        </p:nvSpPr>
        <p:spPr>
          <a:xfrm>
            <a:off x="1587855" y="453214"/>
            <a:ext cx="8534400" cy="1507067"/>
          </a:xfrm>
        </p:spPr>
        <p:txBody>
          <a:bodyPr>
            <a:normAutofit/>
          </a:bodyPr>
          <a:lstStyle/>
          <a:p>
            <a:pPr algn="ctr"/>
            <a:r>
              <a:rPr lang="en-GB" sz="8000" b="1" dirty="0" err="1"/>
              <a:t>tIMETABLE</a:t>
            </a:r>
            <a:endParaRPr lang="en-GB" sz="8000" b="1" dirty="0"/>
          </a:p>
        </p:txBody>
      </p:sp>
      <p:pic>
        <p:nvPicPr>
          <p:cNvPr id="5" name="Picture 4" descr="A black and white shield with a castle and deer&#10;&#10;Description automatically generated">
            <a:extLst>
              <a:ext uri="{FF2B5EF4-FFF2-40B4-BE49-F238E27FC236}">
                <a16:creationId xmlns:a16="http://schemas.microsoft.com/office/drawing/2014/main" id="{C7E99F29-2B03-498F-44C2-12F47EE2848C}"/>
              </a:ext>
            </a:extLst>
          </p:cNvPr>
          <p:cNvPicPr>
            <a:picLocks noChangeAspect="1"/>
          </p:cNvPicPr>
          <p:nvPr/>
        </p:nvPicPr>
        <p:blipFill>
          <a:blip r:embed="rId2"/>
          <a:stretch>
            <a:fillRect/>
          </a:stretch>
        </p:blipFill>
        <p:spPr>
          <a:xfrm>
            <a:off x="10364458" y="4808327"/>
            <a:ext cx="1642254" cy="1784590"/>
          </a:xfrm>
          <a:prstGeom prst="rect">
            <a:avLst/>
          </a:prstGeom>
        </p:spPr>
      </p:pic>
      <p:pic>
        <p:nvPicPr>
          <p:cNvPr id="6" name="Picture 5">
            <a:extLst>
              <a:ext uri="{FF2B5EF4-FFF2-40B4-BE49-F238E27FC236}">
                <a16:creationId xmlns:a16="http://schemas.microsoft.com/office/drawing/2014/main" id="{20DA7030-86D4-3E79-E998-CEBFCDCC213B}"/>
              </a:ext>
            </a:extLst>
          </p:cNvPr>
          <p:cNvPicPr>
            <a:picLocks noChangeAspect="1"/>
          </p:cNvPicPr>
          <p:nvPr/>
        </p:nvPicPr>
        <p:blipFill>
          <a:blip r:embed="rId3"/>
          <a:stretch>
            <a:fillRect/>
          </a:stretch>
        </p:blipFill>
        <p:spPr>
          <a:xfrm>
            <a:off x="1176311" y="1960281"/>
            <a:ext cx="8938324" cy="4618714"/>
          </a:xfrm>
          <a:prstGeom prst="rect">
            <a:avLst/>
          </a:prstGeom>
        </p:spPr>
      </p:pic>
    </p:spTree>
    <p:extLst>
      <p:ext uri="{BB962C8B-B14F-4D97-AF65-F5344CB8AC3E}">
        <p14:creationId xmlns:p14="http://schemas.microsoft.com/office/powerpoint/2010/main" val="1258617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C9AAC-88D3-4A2C-A06E-3037A002DCE8}"/>
              </a:ext>
            </a:extLst>
          </p:cNvPr>
          <p:cNvSpPr>
            <a:spLocks noGrp="1"/>
          </p:cNvSpPr>
          <p:nvPr>
            <p:ph type="title"/>
          </p:nvPr>
        </p:nvSpPr>
        <p:spPr>
          <a:xfrm>
            <a:off x="1297398" y="408047"/>
            <a:ext cx="8534400" cy="1507067"/>
          </a:xfrm>
        </p:spPr>
        <p:txBody>
          <a:bodyPr>
            <a:normAutofit/>
          </a:bodyPr>
          <a:lstStyle/>
          <a:p>
            <a:pPr algn="ctr"/>
            <a:r>
              <a:rPr lang="en-GB" sz="8000" b="1" dirty="0">
                <a:cs typeface="Calibri Light"/>
              </a:rPr>
              <a:t>Uniform</a:t>
            </a:r>
            <a:endParaRPr lang="en-GB" sz="8000" b="1" dirty="0"/>
          </a:p>
        </p:txBody>
      </p:sp>
      <p:sp>
        <p:nvSpPr>
          <p:cNvPr id="3" name="Content Placeholder 2">
            <a:extLst>
              <a:ext uri="{FF2B5EF4-FFF2-40B4-BE49-F238E27FC236}">
                <a16:creationId xmlns:a16="http://schemas.microsoft.com/office/drawing/2014/main" id="{6CFC616F-4F54-4AA2-8AED-B1AFE0AFF4B0}"/>
              </a:ext>
            </a:extLst>
          </p:cNvPr>
          <p:cNvSpPr>
            <a:spLocks noGrp="1"/>
          </p:cNvSpPr>
          <p:nvPr>
            <p:ph idx="1"/>
          </p:nvPr>
        </p:nvSpPr>
        <p:spPr>
          <a:xfrm>
            <a:off x="684212" y="1965960"/>
            <a:ext cx="8534400" cy="3615267"/>
          </a:xfrm>
        </p:spPr>
        <p:txBody>
          <a:bodyPr vert="horz" lIns="91440" tIns="45720" rIns="91440" bIns="45720" rtlCol="0" anchor="t">
            <a:normAutofit/>
          </a:bodyPr>
          <a:lstStyle/>
          <a:p>
            <a:r>
              <a:rPr lang="en-GB" dirty="0">
                <a:cs typeface="Calibri"/>
              </a:rPr>
              <a:t>Please ensure </a:t>
            </a:r>
            <a:r>
              <a:rPr lang="en-GB" u="sng" dirty="0">
                <a:cs typeface="Calibri"/>
              </a:rPr>
              <a:t>everything</a:t>
            </a:r>
            <a:r>
              <a:rPr lang="en-GB" dirty="0">
                <a:cs typeface="Calibri"/>
              </a:rPr>
              <a:t> has your child’s name on it even if it is a preloved item. </a:t>
            </a:r>
          </a:p>
          <a:p>
            <a:r>
              <a:rPr lang="en-GB" dirty="0">
                <a:cs typeface="Calibri"/>
              </a:rPr>
              <a:t>Blue school jumper only, no other jumpers or hoodies. </a:t>
            </a:r>
          </a:p>
          <a:p>
            <a:r>
              <a:rPr lang="en-GB" dirty="0">
                <a:cs typeface="Calibri"/>
              </a:rPr>
              <a:t>Long hair must be tied up.</a:t>
            </a:r>
          </a:p>
          <a:p>
            <a:r>
              <a:rPr lang="en-GB" dirty="0">
                <a:cs typeface="Calibri"/>
              </a:rPr>
              <a:t>No jewellery – stud earrings are fine.</a:t>
            </a:r>
          </a:p>
          <a:p>
            <a:r>
              <a:rPr lang="en-GB" dirty="0">
                <a:cs typeface="Calibri"/>
              </a:rPr>
              <a:t>No nail varnish please.</a:t>
            </a:r>
          </a:p>
          <a:p>
            <a:r>
              <a:rPr lang="en-GB" dirty="0">
                <a:cs typeface="Calibri"/>
              </a:rPr>
              <a:t>No (re)dying of hair.</a:t>
            </a:r>
          </a:p>
          <a:p>
            <a:endParaRPr lang="en-GB" dirty="0">
              <a:cs typeface="Calibri"/>
            </a:endParaRPr>
          </a:p>
        </p:txBody>
      </p:sp>
      <p:pic>
        <p:nvPicPr>
          <p:cNvPr id="5" name="Picture 4" descr="A black and white shield with a castle and deer&#10;&#10;Description automatically generated">
            <a:extLst>
              <a:ext uri="{FF2B5EF4-FFF2-40B4-BE49-F238E27FC236}">
                <a16:creationId xmlns:a16="http://schemas.microsoft.com/office/drawing/2014/main" id="{B9C0368D-6092-5DED-3291-06AEE9004132}"/>
              </a:ext>
            </a:extLst>
          </p:cNvPr>
          <p:cNvPicPr>
            <a:picLocks noChangeAspect="1"/>
          </p:cNvPicPr>
          <p:nvPr/>
        </p:nvPicPr>
        <p:blipFill>
          <a:blip r:embed="rId2"/>
          <a:stretch>
            <a:fillRect/>
          </a:stretch>
        </p:blipFill>
        <p:spPr>
          <a:xfrm>
            <a:off x="10364458" y="4808327"/>
            <a:ext cx="1642254" cy="1784590"/>
          </a:xfrm>
          <a:prstGeom prst="rect">
            <a:avLst/>
          </a:prstGeom>
        </p:spPr>
      </p:pic>
    </p:spTree>
    <p:extLst>
      <p:ext uri="{BB962C8B-B14F-4D97-AF65-F5344CB8AC3E}">
        <p14:creationId xmlns:p14="http://schemas.microsoft.com/office/powerpoint/2010/main" val="2946800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B6E4B-932C-4C80-813A-317A459D9E5D}"/>
              </a:ext>
            </a:extLst>
          </p:cNvPr>
          <p:cNvSpPr>
            <a:spLocks noGrp="1"/>
          </p:cNvSpPr>
          <p:nvPr>
            <p:ph type="title"/>
          </p:nvPr>
        </p:nvSpPr>
        <p:spPr>
          <a:xfrm>
            <a:off x="4407049" y="355002"/>
            <a:ext cx="3377901" cy="1507067"/>
          </a:xfrm>
        </p:spPr>
        <p:txBody>
          <a:bodyPr>
            <a:normAutofit fontScale="90000"/>
          </a:bodyPr>
          <a:lstStyle/>
          <a:p>
            <a:r>
              <a:rPr lang="en-GB" sz="12500" b="1" dirty="0" err="1">
                <a:cs typeface="Calibri Light"/>
              </a:rPr>
              <a:t>p.e</a:t>
            </a:r>
            <a:endParaRPr lang="en-GB" sz="12500" b="1" dirty="0"/>
          </a:p>
        </p:txBody>
      </p:sp>
      <p:sp>
        <p:nvSpPr>
          <p:cNvPr id="3" name="Content Placeholder 2">
            <a:extLst>
              <a:ext uri="{FF2B5EF4-FFF2-40B4-BE49-F238E27FC236}">
                <a16:creationId xmlns:a16="http://schemas.microsoft.com/office/drawing/2014/main" id="{75EB0600-1E7B-4281-98DF-7CDE35509153}"/>
              </a:ext>
            </a:extLst>
          </p:cNvPr>
          <p:cNvSpPr>
            <a:spLocks noGrp="1"/>
          </p:cNvSpPr>
          <p:nvPr>
            <p:ph idx="1"/>
          </p:nvPr>
        </p:nvSpPr>
        <p:spPr>
          <a:xfrm>
            <a:off x="705727" y="2055707"/>
            <a:ext cx="8534400" cy="4549488"/>
          </a:xfrm>
        </p:spPr>
        <p:txBody>
          <a:bodyPr vert="horz" lIns="91440" tIns="45720" rIns="91440" bIns="45720" rtlCol="0" anchor="t">
            <a:normAutofit/>
          </a:bodyPr>
          <a:lstStyle/>
          <a:p>
            <a:r>
              <a:rPr lang="en-GB" sz="2400" dirty="0">
                <a:cs typeface="Calibri"/>
              </a:rPr>
              <a:t>PE - TUESDAY</a:t>
            </a:r>
          </a:p>
          <a:p>
            <a:pPr lvl="1"/>
            <a:r>
              <a:rPr lang="en-GB" sz="2400" dirty="0">
                <a:cs typeface="Calibri"/>
              </a:rPr>
              <a:t>Trainers (worn all day) and change of socks</a:t>
            </a:r>
          </a:p>
          <a:p>
            <a:pPr lvl="1"/>
            <a:r>
              <a:rPr lang="en-GB" sz="2400" dirty="0">
                <a:cs typeface="Calibri"/>
              </a:rPr>
              <a:t>Blue PE t-shirt and jumper (in the cold)</a:t>
            </a:r>
            <a:endParaRPr lang="en-GB" sz="2400" dirty="0"/>
          </a:p>
          <a:p>
            <a:pPr lvl="1"/>
            <a:r>
              <a:rPr lang="en-GB" sz="2400" dirty="0">
                <a:cs typeface="Calibri"/>
              </a:rPr>
              <a:t>Dark (preferable black) short or tracksuit bottoms (in the cold)</a:t>
            </a:r>
          </a:p>
          <a:p>
            <a:pPr lvl="1"/>
            <a:endParaRPr lang="en-GB" sz="2400" dirty="0">
              <a:cs typeface="Calibri"/>
            </a:endParaRPr>
          </a:p>
          <a:p>
            <a:r>
              <a:rPr lang="en-GB" sz="2400" dirty="0">
                <a:cs typeface="Calibri"/>
              </a:rPr>
              <a:t>Swimming - THURSDAY</a:t>
            </a:r>
          </a:p>
          <a:p>
            <a:pPr lvl="1"/>
            <a:r>
              <a:rPr lang="en-GB" sz="2400" dirty="0">
                <a:cs typeface="Calibri"/>
              </a:rPr>
              <a:t>Meet at the sports centre by 8.45am </a:t>
            </a:r>
            <a:r>
              <a:rPr lang="en-GB" sz="2400" b="1" dirty="0">
                <a:cs typeface="Calibri"/>
              </a:rPr>
              <a:t>latest</a:t>
            </a:r>
          </a:p>
          <a:p>
            <a:pPr lvl="1"/>
            <a:r>
              <a:rPr lang="en-GB" sz="2400" dirty="0">
                <a:cs typeface="Calibri"/>
              </a:rPr>
              <a:t>Swim stuff worn under uniform for a quick change.</a:t>
            </a:r>
          </a:p>
          <a:p>
            <a:pPr lvl="1"/>
            <a:r>
              <a:rPr lang="en-GB" sz="2400" dirty="0">
                <a:cs typeface="Calibri"/>
              </a:rPr>
              <a:t>Parents don’t stay</a:t>
            </a:r>
          </a:p>
          <a:p>
            <a:pPr lvl="1"/>
            <a:r>
              <a:rPr lang="en-GB" sz="2400" dirty="0">
                <a:cs typeface="Calibri"/>
              </a:rPr>
              <a:t>Walked back by school staff</a:t>
            </a:r>
          </a:p>
        </p:txBody>
      </p:sp>
      <p:pic>
        <p:nvPicPr>
          <p:cNvPr id="5" name="Picture 4" descr="A black and white shield with a castle and deer&#10;&#10;Description automatically generated">
            <a:extLst>
              <a:ext uri="{FF2B5EF4-FFF2-40B4-BE49-F238E27FC236}">
                <a16:creationId xmlns:a16="http://schemas.microsoft.com/office/drawing/2014/main" id="{BE23BE16-3B3F-4D59-3216-6B907241FE61}"/>
              </a:ext>
            </a:extLst>
          </p:cNvPr>
          <p:cNvPicPr>
            <a:picLocks noChangeAspect="1"/>
          </p:cNvPicPr>
          <p:nvPr/>
        </p:nvPicPr>
        <p:blipFill>
          <a:blip r:embed="rId2"/>
          <a:stretch>
            <a:fillRect/>
          </a:stretch>
        </p:blipFill>
        <p:spPr>
          <a:xfrm>
            <a:off x="10364458" y="4808327"/>
            <a:ext cx="1642254" cy="1784590"/>
          </a:xfrm>
          <a:prstGeom prst="rect">
            <a:avLst/>
          </a:prstGeom>
        </p:spPr>
      </p:pic>
    </p:spTree>
    <p:extLst>
      <p:ext uri="{BB962C8B-B14F-4D97-AF65-F5344CB8AC3E}">
        <p14:creationId xmlns:p14="http://schemas.microsoft.com/office/powerpoint/2010/main" val="1673837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69053-98CF-A29D-B092-31A594A36F60}"/>
              </a:ext>
            </a:extLst>
          </p:cNvPr>
          <p:cNvSpPr>
            <a:spLocks noGrp="1"/>
          </p:cNvSpPr>
          <p:nvPr>
            <p:ph type="title"/>
          </p:nvPr>
        </p:nvSpPr>
        <p:spPr/>
        <p:txBody>
          <a:bodyPr>
            <a:normAutofit fontScale="90000"/>
          </a:bodyPr>
          <a:lstStyle/>
          <a:p>
            <a:r>
              <a:rPr lang="en-GB" sz="11300" b="1" dirty="0">
                <a:cs typeface="Calibri Light"/>
              </a:rPr>
              <a:t>Reading</a:t>
            </a:r>
            <a:r>
              <a:rPr lang="en-GB" dirty="0"/>
              <a:t> 	</a:t>
            </a:r>
          </a:p>
        </p:txBody>
      </p:sp>
      <p:sp>
        <p:nvSpPr>
          <p:cNvPr id="3" name="Content Placeholder 2">
            <a:extLst>
              <a:ext uri="{FF2B5EF4-FFF2-40B4-BE49-F238E27FC236}">
                <a16:creationId xmlns:a16="http://schemas.microsoft.com/office/drawing/2014/main" id="{6C15FB4C-ED3C-C9BF-7478-4E2402094C66}"/>
              </a:ext>
            </a:extLst>
          </p:cNvPr>
          <p:cNvSpPr>
            <a:spLocks noGrp="1"/>
          </p:cNvSpPr>
          <p:nvPr>
            <p:ph idx="1"/>
          </p:nvPr>
        </p:nvSpPr>
        <p:spPr>
          <a:xfrm>
            <a:off x="1202919" y="2011680"/>
            <a:ext cx="9784080" cy="4562144"/>
          </a:xfrm>
        </p:spPr>
        <p:txBody>
          <a:bodyPr>
            <a:normAutofit fontScale="92500" lnSpcReduction="10000"/>
          </a:bodyPr>
          <a:lstStyle/>
          <a:p>
            <a:pPr marL="0" indent="0">
              <a:buNone/>
            </a:pPr>
            <a:r>
              <a:rPr lang="en-GB" dirty="0"/>
              <a:t>Reading </a:t>
            </a:r>
          </a:p>
          <a:p>
            <a:r>
              <a:rPr lang="en-GB" dirty="0"/>
              <a:t>Reading is so important in year 4. For reading progression to happen, fluency to develop and translation across to their English work ideally they need to read a minimum of 5 times a week to an adult for 10 minutes at a time. </a:t>
            </a:r>
          </a:p>
          <a:p>
            <a:r>
              <a:rPr lang="en-GB" dirty="0"/>
              <a:t>I would really encourage you to try and do this to best support your child academically and with their reading aloud confidence. Please sign in their reading record and let me know if they are struggling with anything. </a:t>
            </a:r>
          </a:p>
          <a:p>
            <a:r>
              <a:rPr lang="en-GB" dirty="0"/>
              <a:t>I check reading records myself every Monday and Friday. </a:t>
            </a:r>
          </a:p>
          <a:p>
            <a:r>
              <a:rPr lang="en-GB" dirty="0"/>
              <a:t>Miss Lane and I will also pull individual readers where possible. </a:t>
            </a:r>
          </a:p>
          <a:p>
            <a:r>
              <a:rPr lang="en-GB" dirty="0"/>
              <a:t>Reading books will be changed only when we have seen they have read that book to an adult on more than two occasions. </a:t>
            </a:r>
          </a:p>
          <a:p>
            <a:r>
              <a:rPr lang="en-GB" dirty="0"/>
              <a:t>I encourage children to read lots of types of books but it is very important that they read their school reading book. </a:t>
            </a:r>
          </a:p>
          <a:p>
            <a:endParaRPr lang="en-GB" dirty="0"/>
          </a:p>
        </p:txBody>
      </p:sp>
    </p:spTree>
    <p:extLst>
      <p:ext uri="{BB962C8B-B14F-4D97-AF65-F5344CB8AC3E}">
        <p14:creationId xmlns:p14="http://schemas.microsoft.com/office/powerpoint/2010/main" val="1336099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5FB71-CF16-F361-74BA-730971CE472E}"/>
              </a:ext>
            </a:extLst>
          </p:cNvPr>
          <p:cNvSpPr>
            <a:spLocks noGrp="1"/>
          </p:cNvSpPr>
          <p:nvPr>
            <p:ph type="title"/>
          </p:nvPr>
        </p:nvSpPr>
        <p:spPr/>
        <p:txBody>
          <a:bodyPr>
            <a:normAutofit fontScale="90000"/>
          </a:bodyPr>
          <a:lstStyle/>
          <a:p>
            <a:r>
              <a:rPr lang="en-GB" sz="10200" b="1" dirty="0" err="1">
                <a:cs typeface="Calibri Light"/>
              </a:rPr>
              <a:t>Timestable</a:t>
            </a:r>
            <a:r>
              <a:rPr lang="en-GB" sz="10200" b="1" dirty="0">
                <a:cs typeface="Calibri Light"/>
              </a:rPr>
              <a:t> </a:t>
            </a:r>
            <a:r>
              <a:rPr lang="en-GB" sz="10200" b="1" dirty="0" err="1">
                <a:cs typeface="Calibri Light"/>
              </a:rPr>
              <a:t>mtc</a:t>
            </a:r>
            <a:endParaRPr lang="en-GB" sz="10200" b="1" dirty="0">
              <a:cs typeface="Calibri Light"/>
            </a:endParaRPr>
          </a:p>
        </p:txBody>
      </p:sp>
      <p:sp>
        <p:nvSpPr>
          <p:cNvPr id="3" name="Content Placeholder 2">
            <a:extLst>
              <a:ext uri="{FF2B5EF4-FFF2-40B4-BE49-F238E27FC236}">
                <a16:creationId xmlns:a16="http://schemas.microsoft.com/office/drawing/2014/main" id="{56C3A0F1-0EB5-20D1-EB2C-7C8BAB11E701}"/>
              </a:ext>
            </a:extLst>
          </p:cNvPr>
          <p:cNvSpPr>
            <a:spLocks noGrp="1"/>
          </p:cNvSpPr>
          <p:nvPr>
            <p:ph idx="1"/>
          </p:nvPr>
        </p:nvSpPr>
        <p:spPr>
          <a:xfrm>
            <a:off x="270588" y="2011680"/>
            <a:ext cx="11737910" cy="4669038"/>
          </a:xfrm>
        </p:spPr>
        <p:txBody>
          <a:bodyPr>
            <a:normAutofit lnSpcReduction="10000"/>
          </a:bodyPr>
          <a:lstStyle/>
          <a:p>
            <a:r>
              <a:rPr lang="en-GB" dirty="0"/>
              <a:t>In year 4 the children will have a </a:t>
            </a:r>
            <a:r>
              <a:rPr lang="en-GB" dirty="0" err="1"/>
              <a:t>timestable</a:t>
            </a:r>
            <a:r>
              <a:rPr lang="en-GB" dirty="0"/>
              <a:t> government test in the early summer term. </a:t>
            </a:r>
          </a:p>
          <a:p>
            <a:r>
              <a:rPr lang="en-GB" dirty="0"/>
              <a:t>Times tables underpin multiplication, division, fractions, ratios, and even algebra later on.</a:t>
            </a:r>
          </a:p>
          <a:p>
            <a:r>
              <a:rPr lang="en-GB" dirty="0"/>
              <a:t>Without fluency, children struggle with multi-step problems, as they spend too long working out basic facts.</a:t>
            </a:r>
          </a:p>
          <a:p>
            <a:r>
              <a:rPr lang="en-GB" dirty="0"/>
              <a:t>I will be pushing the children to practice their </a:t>
            </a:r>
            <a:r>
              <a:rPr lang="en-GB" dirty="0" err="1"/>
              <a:t>timestables</a:t>
            </a:r>
            <a:r>
              <a:rPr lang="en-GB" dirty="0"/>
              <a:t>, they have to answer the questions in less than 6 seconds. The best website to get an insight into how your child is improving is : </a:t>
            </a:r>
            <a:r>
              <a:rPr lang="en-GB" dirty="0">
                <a:hlinkClick r:id="rId2"/>
              </a:rPr>
              <a:t>https://urbrainy.com/mtc</a:t>
            </a:r>
            <a:endParaRPr lang="en-GB" dirty="0"/>
          </a:p>
          <a:p>
            <a:r>
              <a:rPr lang="en-GB" dirty="0"/>
              <a:t>I have already logged how many out of 25 your child can do and which </a:t>
            </a:r>
            <a:r>
              <a:rPr lang="en-GB" dirty="0" err="1"/>
              <a:t>timestables</a:t>
            </a:r>
            <a:r>
              <a:rPr lang="en-GB" dirty="0"/>
              <a:t> will be their focus for the next couple of weeks. </a:t>
            </a:r>
          </a:p>
          <a:p>
            <a:r>
              <a:rPr lang="en-GB" dirty="0"/>
              <a:t>I will regularly re assess and adapt their focus accordingly. </a:t>
            </a:r>
          </a:p>
          <a:p>
            <a:r>
              <a:rPr lang="en-GB" dirty="0"/>
              <a:t>My overall aim with your support at home is to build your child’s confidence in maths and with their number fluency. </a:t>
            </a:r>
          </a:p>
        </p:txBody>
      </p:sp>
    </p:spTree>
    <p:extLst>
      <p:ext uri="{BB962C8B-B14F-4D97-AF65-F5344CB8AC3E}">
        <p14:creationId xmlns:p14="http://schemas.microsoft.com/office/powerpoint/2010/main" val="3624150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4BD2D-F690-4E96-95E5-1AF217612E88}"/>
              </a:ext>
            </a:extLst>
          </p:cNvPr>
          <p:cNvSpPr>
            <a:spLocks noGrp="1"/>
          </p:cNvSpPr>
          <p:nvPr>
            <p:ph type="title"/>
          </p:nvPr>
        </p:nvSpPr>
        <p:spPr>
          <a:xfrm>
            <a:off x="1176233" y="78182"/>
            <a:ext cx="9839534" cy="2170166"/>
          </a:xfrm>
        </p:spPr>
        <p:txBody>
          <a:bodyPr>
            <a:normAutofit/>
          </a:bodyPr>
          <a:lstStyle/>
          <a:p>
            <a:r>
              <a:rPr lang="en-GB" sz="8800" b="1">
                <a:cs typeface="Calibri Light"/>
              </a:rPr>
              <a:t>Curriculum MAP</a:t>
            </a:r>
            <a:endParaRPr lang="en-GB" sz="8800" b="1" dirty="0"/>
          </a:p>
        </p:txBody>
      </p:sp>
      <p:pic>
        <p:nvPicPr>
          <p:cNvPr id="4" name="Picture 3" descr="A black and white shield with a castle and deer&#10;&#10;Description automatically generated">
            <a:extLst>
              <a:ext uri="{FF2B5EF4-FFF2-40B4-BE49-F238E27FC236}">
                <a16:creationId xmlns:a16="http://schemas.microsoft.com/office/drawing/2014/main" id="{E4579524-A0FB-EA2A-4CB4-A014BE73B070}"/>
              </a:ext>
            </a:extLst>
          </p:cNvPr>
          <p:cNvPicPr>
            <a:picLocks noChangeAspect="1"/>
          </p:cNvPicPr>
          <p:nvPr/>
        </p:nvPicPr>
        <p:blipFill>
          <a:blip r:embed="rId2"/>
          <a:stretch>
            <a:fillRect/>
          </a:stretch>
        </p:blipFill>
        <p:spPr>
          <a:xfrm>
            <a:off x="10364458" y="4808327"/>
            <a:ext cx="1642254" cy="1784590"/>
          </a:xfrm>
          <a:prstGeom prst="rect">
            <a:avLst/>
          </a:prstGeom>
        </p:spPr>
      </p:pic>
      <p:pic>
        <p:nvPicPr>
          <p:cNvPr id="5" name="Picture 4">
            <a:extLst>
              <a:ext uri="{FF2B5EF4-FFF2-40B4-BE49-F238E27FC236}">
                <a16:creationId xmlns:a16="http://schemas.microsoft.com/office/drawing/2014/main" id="{D160261B-F719-58B8-16FB-79304D02A6E3}"/>
              </a:ext>
            </a:extLst>
          </p:cNvPr>
          <p:cNvPicPr>
            <a:picLocks noChangeAspect="1"/>
          </p:cNvPicPr>
          <p:nvPr/>
        </p:nvPicPr>
        <p:blipFill>
          <a:blip r:embed="rId3"/>
          <a:stretch>
            <a:fillRect/>
          </a:stretch>
        </p:blipFill>
        <p:spPr>
          <a:xfrm>
            <a:off x="1921727" y="1561977"/>
            <a:ext cx="8348546" cy="5217841"/>
          </a:xfrm>
          <a:prstGeom prst="rect">
            <a:avLst/>
          </a:prstGeom>
        </p:spPr>
      </p:pic>
    </p:spTree>
    <p:extLst>
      <p:ext uri="{BB962C8B-B14F-4D97-AF65-F5344CB8AC3E}">
        <p14:creationId xmlns:p14="http://schemas.microsoft.com/office/powerpoint/2010/main" val="18321880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1B5FEE7444B60458885D63B834CE5EC" ma:contentTypeVersion="16" ma:contentTypeDescription="Create a new document." ma:contentTypeScope="" ma:versionID="4d505f40997127daf125c1c90dfcae61">
  <xsd:schema xmlns:xsd="http://www.w3.org/2001/XMLSchema" xmlns:xs="http://www.w3.org/2001/XMLSchema" xmlns:p="http://schemas.microsoft.com/office/2006/metadata/properties" xmlns:ns2="b94475fa-3e23-42b1-8f01-5699f9604de6" xmlns:ns3="96b6b91c-1047-437b-92fd-00c64294c089" targetNamespace="http://schemas.microsoft.com/office/2006/metadata/properties" ma:root="true" ma:fieldsID="1b4a7692e5258ad03b2f7a26fc0c2e24" ns2:_="" ns3:_="">
    <xsd:import namespace="b94475fa-3e23-42b1-8f01-5699f9604de6"/>
    <xsd:import namespace="96b6b91c-1047-437b-92fd-00c64294c08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MediaServiceLocation" minOccurs="0"/>
                <xsd:element ref="ns2:lcf76f155ced4ddcb4097134ff3c332f" minOccurs="0"/>
                <xsd:element ref="ns3:TaxCatchAll" minOccurs="0"/>
                <xsd:element ref="ns2:MediaServiceOCR"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4475fa-3e23-42b1-8f01-5699f9604d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fae93938-c695-41d2-9c64-5dfbe56fef06"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6b6b91c-1047-437b-92fd-00c64294c089"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f32a7cfb-1322-427b-9455-9f1dce5bbe58}" ma:internalName="TaxCatchAll" ma:showField="CatchAllData" ma:web="96b6b91c-1047-437b-92fd-00c64294c089">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94475fa-3e23-42b1-8f01-5699f9604de6">
      <Terms xmlns="http://schemas.microsoft.com/office/infopath/2007/PartnerControls"/>
    </lcf76f155ced4ddcb4097134ff3c332f>
    <TaxCatchAll xmlns="96b6b91c-1047-437b-92fd-00c64294c08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C0FDC06-0FCE-4913-9F80-64112967C5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4475fa-3e23-42b1-8f01-5699f9604de6"/>
    <ds:schemaRef ds:uri="96b6b91c-1047-437b-92fd-00c64294c0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1270DCD-0C7F-4316-9985-EC16A6D041BE}">
  <ds:schemaRefs>
    <ds:schemaRef ds:uri="http://purl.org/dc/terms/"/>
    <ds:schemaRef ds:uri="b94475fa-3e23-42b1-8f01-5699f9604de6"/>
    <ds:schemaRef ds:uri="http://schemas.microsoft.com/office/2006/metadata/properties"/>
    <ds:schemaRef ds:uri="http://www.w3.org/XML/1998/namespace"/>
    <ds:schemaRef ds:uri="http://purl.org/dc/dcmityp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96b6b91c-1047-437b-92fd-00c64294c089"/>
  </ds:schemaRefs>
</ds:datastoreItem>
</file>

<file path=customXml/itemProps3.xml><?xml version="1.0" encoding="utf-8"?>
<ds:datastoreItem xmlns:ds="http://schemas.openxmlformats.org/officeDocument/2006/customXml" ds:itemID="{9F41E10F-015E-4414-9F74-27BFAD8D16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TM03090430[[fn=Banded]]</Template>
  <TotalTime>1837</TotalTime>
  <Words>1426</Words>
  <Application>Microsoft Office PowerPoint</Application>
  <PresentationFormat>Widescreen</PresentationFormat>
  <Paragraphs>113</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Calibri</vt:lpstr>
      <vt:lpstr>Calibri Light</vt:lpstr>
      <vt:lpstr>Century Gothic</vt:lpstr>
      <vt:lpstr>Corbel</vt:lpstr>
      <vt:lpstr>Wingdings</vt:lpstr>
      <vt:lpstr>Banded</vt:lpstr>
      <vt:lpstr>Welcome to  Year 4 </vt:lpstr>
      <vt:lpstr>PowerPoint Presentation</vt:lpstr>
      <vt:lpstr>Start and end of the day</vt:lpstr>
      <vt:lpstr>tIMETABLE</vt:lpstr>
      <vt:lpstr>Uniform</vt:lpstr>
      <vt:lpstr>p.e</vt:lpstr>
      <vt:lpstr>Reading  </vt:lpstr>
      <vt:lpstr>Timestable mtc</vt:lpstr>
      <vt:lpstr>Curriculum MAP</vt:lpstr>
      <vt:lpstr>Curriculum MAP</vt:lpstr>
      <vt:lpstr>Curriculum MAP</vt:lpstr>
      <vt:lpstr>Curriculum MAP</vt:lpstr>
      <vt:lpstr>Curriculum MAP</vt:lpstr>
      <vt:lpstr>Home learning  </vt:lpstr>
      <vt:lpstr>BEHAVIOUR</vt:lpstr>
      <vt:lpstr>BEHAVIOUR</vt:lpstr>
      <vt:lpstr>BEHAVIOUR</vt:lpstr>
      <vt:lpstr>Mobile phones</vt:lpstr>
      <vt:lpstr>Helping in school</vt:lpstr>
      <vt:lpstr>Reminders</vt:lpstr>
      <vt:lpstr>School Trips </vt:lpstr>
      <vt:lpstr>Communication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GaleS</dc:creator>
  <cp:lastModifiedBy>Natalie Freemantle</cp:lastModifiedBy>
  <cp:revision>219</cp:revision>
  <dcterms:created xsi:type="dcterms:W3CDTF">2021-09-07T15:35:47Z</dcterms:created>
  <dcterms:modified xsi:type="dcterms:W3CDTF">2025-09-11T08:28:49Z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0x01010031B5FEE7444B60458885D63B834CE5EC</vt:lpwstr>
  </property>
  <property fmtid="{D5CDD505-2E9C-101B-9397-08002B2CF9AE}" pid="3" name="Order">
    <vt:r8>2057400</vt:r8>
  </property>
  <property fmtid="{D5CDD505-2E9C-101B-9397-08002B2CF9AE}" pid="4" name="MediaServiceImageTags">
    <vt:lpwstr/>
  </property>
</Properties>
</file>