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2" r:id="rId4"/>
  </p:sldMasterIdLst>
  <p:sldIdLst>
    <p:sldId id="256" r:id="rId5"/>
    <p:sldId id="257" r:id="rId6"/>
    <p:sldId id="259" r:id="rId7"/>
    <p:sldId id="272" r:id="rId8"/>
    <p:sldId id="264" r:id="rId9"/>
    <p:sldId id="261" r:id="rId10"/>
    <p:sldId id="277" r:id="rId11"/>
    <p:sldId id="258" r:id="rId12"/>
    <p:sldId id="279" r:id="rId13"/>
    <p:sldId id="280" r:id="rId14"/>
    <p:sldId id="281" r:id="rId15"/>
    <p:sldId id="260" r:id="rId16"/>
    <p:sldId id="273" r:id="rId17"/>
    <p:sldId id="276" r:id="rId18"/>
    <p:sldId id="275" r:id="rId19"/>
    <p:sldId id="274" r:id="rId20"/>
    <p:sldId id="269" r:id="rId21"/>
    <p:sldId id="265" r:id="rId22"/>
    <p:sldId id="262" r:id="rId23"/>
    <p:sldId id="283" r:id="rId24"/>
    <p:sldId id="284" r:id="rId25"/>
    <p:sldId id="282" r:id="rId26"/>
    <p:sldId id="263"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69A865-BAB2-4F28-8690-2C6C87E47E5F}" v="2" dt="2025-09-09T15:29:17.6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6" d="100"/>
          <a:sy n="56" d="100"/>
        </p:scale>
        <p:origin x="1272"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theme" Target="theme/theme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ire Lamb" userId="896754b7-5bde-4800-8c86-0b99618fa613" providerId="ADAL" clId="{D769A865-BAB2-4F28-8690-2C6C87E47E5F}"/>
    <pc:docChg chg="undo custSel modSld">
      <pc:chgData name="Claire Lamb" userId="896754b7-5bde-4800-8c86-0b99618fa613" providerId="ADAL" clId="{D769A865-BAB2-4F28-8690-2C6C87E47E5F}" dt="2025-09-09T15:29:17.607" v="21"/>
      <pc:docMkLst>
        <pc:docMk/>
      </pc:docMkLst>
      <pc:sldChg chg="modSp mod">
        <pc:chgData name="Claire Lamb" userId="896754b7-5bde-4800-8c86-0b99618fa613" providerId="ADAL" clId="{D769A865-BAB2-4F28-8690-2C6C87E47E5F}" dt="2025-09-09T15:29:17.607" v="21"/>
        <pc:sldMkLst>
          <pc:docMk/>
          <pc:sldMk cId="138248582" sldId="260"/>
        </pc:sldMkLst>
        <pc:spChg chg="mod">
          <ac:chgData name="Claire Lamb" userId="896754b7-5bde-4800-8c86-0b99618fa613" providerId="ADAL" clId="{D769A865-BAB2-4F28-8690-2C6C87E47E5F}" dt="2025-09-09T15:29:17.607" v="21"/>
          <ac:spMkLst>
            <pc:docMk/>
            <pc:sldMk cId="138248582" sldId="260"/>
            <ac:spMk id="3" creationId="{3062B08A-0F13-4245-81CD-15A87CBBF0B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09/09/2025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5208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09/09/2025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37333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422854"/>
            <a:ext cx="2743196"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09/09/2025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a:xfrm>
            <a:off x="3776135" y="6422854"/>
            <a:ext cx="4279669" cy="365125"/>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a:xfrm>
            <a:off x="8073048" y="6422854"/>
            <a:ext cx="879759"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66429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09/09/2025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25224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09/09/2025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lvl1pPr>
              <a:defRPr>
                <a:solidFill>
                  <a:schemeClr val="tx2"/>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2823194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09/09/2025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6526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09/09/2025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09804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09/09/2025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63975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09/09/2025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0946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09/09/2025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455F51"/>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455F51"/>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455F51"/>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197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09/09/2025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94063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846CE7D5-CF57-46EF-B807-FDD0502418D4}" type="datetimeFigureOut">
              <a:rPr lang="en-GB" smtClean="0"/>
              <a:t>09/09/2025</a:t>
            </a:fld>
            <a:endParaRPr lang="en-GB"/>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GB"/>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236457832"/>
      </p:ext>
    </p:extLst>
  </p:cSld>
  <p:clrMap bg1="dk1" tx1="lt1" bg2="dk2" tx2="lt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12.jpg"/><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jpeg"/><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17.pn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smartphonefreechildhood.co.uk/"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9.jpg"/></Relationships>
</file>

<file path=ppt/slides/_rels/slide21.xml.rels><?xml version="1.0" encoding="UTF-8" standalone="yes"?>
<Relationships xmlns="http://schemas.openxmlformats.org/package/2006/relationships"><Relationship Id="rId3" Type="http://schemas.openxmlformats.org/officeDocument/2006/relationships/image" Target="../media/image20.jp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1.jp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E59D7C1-6E25-48C3-B420-ED45FFDB7D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7262" y="0"/>
            <a:ext cx="606473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374EBE0-04D0-42B1-93D5-4FC7C9EBA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19691" y="2054942"/>
            <a:ext cx="6072309" cy="18287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449950" y="2194560"/>
            <a:ext cx="5418961" cy="1739347"/>
          </a:xfrm>
        </p:spPr>
        <p:txBody>
          <a:bodyPr>
            <a:normAutofit/>
          </a:bodyPr>
          <a:lstStyle/>
          <a:p>
            <a:r>
              <a:rPr lang="en-GB" b="1">
                <a:solidFill>
                  <a:schemeClr val="tx2"/>
                </a:solidFill>
              </a:rPr>
              <a:t>Welcome to</a:t>
            </a:r>
            <a:br>
              <a:rPr lang="en-GB" b="1">
                <a:solidFill>
                  <a:schemeClr val="tx2"/>
                </a:solidFill>
              </a:rPr>
            </a:br>
            <a:r>
              <a:rPr lang="en-GB" b="1">
                <a:solidFill>
                  <a:schemeClr val="tx2"/>
                </a:solidFill>
              </a:rPr>
              <a:t> Year 6 </a:t>
            </a:r>
          </a:p>
        </p:txBody>
      </p:sp>
      <p:sp>
        <p:nvSpPr>
          <p:cNvPr id="12" name="Rectangle 11">
            <a:extLst>
              <a:ext uri="{FF2B5EF4-FFF2-40B4-BE49-F238E27FC236}">
                <a16:creationId xmlns:a16="http://schemas.microsoft.com/office/drawing/2014/main" id="{E1EAEB6D-60FF-455D-B8CC-2AC963CE03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25497" cy="6858000"/>
          </a:xfrm>
          <a:prstGeom prst="rect">
            <a:avLst/>
          </a:prstGeom>
          <a:solidFill>
            <a:schemeClr val="bg1"/>
          </a:solidFill>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a:solidFill>
                <a:schemeClr val="tx2"/>
              </a:solidFill>
            </a:endParaRPr>
          </a:p>
        </p:txBody>
      </p:sp>
      <p:pic>
        <p:nvPicPr>
          <p:cNvPr id="3" name="Picture 2" descr="A black and white shield with a castle and deer&#10;&#10;Description automatically generated">
            <a:extLst>
              <a:ext uri="{FF2B5EF4-FFF2-40B4-BE49-F238E27FC236}">
                <a16:creationId xmlns:a16="http://schemas.microsoft.com/office/drawing/2014/main" id="{8F533AA1-170F-DFAB-6BA3-774E6F53A658}"/>
              </a:ext>
            </a:extLst>
          </p:cNvPr>
          <p:cNvPicPr>
            <a:picLocks noChangeAspect="1"/>
          </p:cNvPicPr>
          <p:nvPr/>
        </p:nvPicPr>
        <p:blipFill>
          <a:blip r:embed="rId2"/>
          <a:stretch>
            <a:fillRect/>
          </a:stretch>
        </p:blipFill>
        <p:spPr>
          <a:xfrm>
            <a:off x="634275" y="751700"/>
            <a:ext cx="4851141" cy="5313154"/>
          </a:xfrm>
          <a:prstGeom prst="rect">
            <a:avLst/>
          </a:prstGeom>
        </p:spPr>
      </p:pic>
    </p:spTree>
    <p:extLst>
      <p:ext uri="{BB962C8B-B14F-4D97-AF65-F5344CB8AC3E}">
        <p14:creationId xmlns:p14="http://schemas.microsoft.com/office/powerpoint/2010/main" val="109857222"/>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4BD2D-F690-4E96-95E5-1AF217612E88}"/>
              </a:ext>
            </a:extLst>
          </p:cNvPr>
          <p:cNvSpPr>
            <a:spLocks noGrp="1"/>
          </p:cNvSpPr>
          <p:nvPr>
            <p:ph type="title"/>
          </p:nvPr>
        </p:nvSpPr>
        <p:spPr>
          <a:xfrm>
            <a:off x="1176233" y="78182"/>
            <a:ext cx="9839534" cy="2170166"/>
          </a:xfrm>
        </p:spPr>
        <p:txBody>
          <a:bodyPr>
            <a:normAutofit/>
          </a:bodyPr>
          <a:lstStyle/>
          <a:p>
            <a:r>
              <a:rPr lang="en-GB" sz="8800" b="1">
                <a:cs typeface="Calibri Light"/>
              </a:rPr>
              <a:t>Curriculum MAP</a:t>
            </a:r>
            <a:endParaRPr lang="en-GB" sz="8800" b="1"/>
          </a:p>
        </p:txBody>
      </p:sp>
      <p:pic>
        <p:nvPicPr>
          <p:cNvPr id="4" name="Picture 3" descr="A black and white shield with a castle and deer&#10;&#10;Description automatically generated">
            <a:extLst>
              <a:ext uri="{FF2B5EF4-FFF2-40B4-BE49-F238E27FC236}">
                <a16:creationId xmlns:a16="http://schemas.microsoft.com/office/drawing/2014/main" id="{E4579524-A0FB-EA2A-4CB4-A014BE73B070}"/>
              </a:ext>
            </a:extLst>
          </p:cNvPr>
          <p:cNvPicPr>
            <a:picLocks noChangeAspect="1"/>
          </p:cNvPicPr>
          <p:nvPr/>
        </p:nvPicPr>
        <p:blipFill>
          <a:blip r:embed="rId2"/>
          <a:stretch>
            <a:fillRect/>
          </a:stretch>
        </p:blipFill>
        <p:spPr>
          <a:xfrm>
            <a:off x="10673209" y="170301"/>
            <a:ext cx="1518791" cy="1650426"/>
          </a:xfrm>
          <a:prstGeom prst="rect">
            <a:avLst/>
          </a:prstGeom>
        </p:spPr>
      </p:pic>
      <p:sp>
        <p:nvSpPr>
          <p:cNvPr id="3" name="object 2">
            <a:extLst>
              <a:ext uri="{FF2B5EF4-FFF2-40B4-BE49-F238E27FC236}">
                <a16:creationId xmlns:a16="http://schemas.microsoft.com/office/drawing/2014/main" id="{C6CBBCB1-F6F0-DC80-1BAD-C07FE6C047F9}"/>
              </a:ext>
            </a:extLst>
          </p:cNvPr>
          <p:cNvSpPr/>
          <p:nvPr/>
        </p:nvSpPr>
        <p:spPr>
          <a:xfrm>
            <a:off x="234448" y="1915373"/>
            <a:ext cx="2675356" cy="2160981"/>
          </a:xfrm>
          <a:prstGeom prst="rect">
            <a:avLst/>
          </a:prstGeom>
          <a:blipFill>
            <a:blip r:embed="rId3" cstate="print"/>
            <a:stretch>
              <a:fillRect/>
            </a:stretch>
          </a:blipFill>
        </p:spPr>
        <p:txBody>
          <a:bodyPr wrap="square" lIns="0" tIns="0" rIns="0" bIns="0" rtlCol="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sp>
        <p:nvSpPr>
          <p:cNvPr id="6" name="object 10">
            <a:extLst>
              <a:ext uri="{FF2B5EF4-FFF2-40B4-BE49-F238E27FC236}">
                <a16:creationId xmlns:a16="http://schemas.microsoft.com/office/drawing/2014/main" id="{0738574A-D5CD-33C2-BCD0-39A4F102491C}"/>
              </a:ext>
            </a:extLst>
          </p:cNvPr>
          <p:cNvSpPr/>
          <p:nvPr/>
        </p:nvSpPr>
        <p:spPr>
          <a:xfrm>
            <a:off x="2949751" y="1949116"/>
            <a:ext cx="2675356" cy="2160981"/>
          </a:xfrm>
          <a:prstGeom prst="rect">
            <a:avLst/>
          </a:prstGeom>
          <a:blipFill>
            <a:blip r:embed="rId4" cstate="print"/>
            <a:stretch>
              <a:fillRect/>
            </a:stretch>
          </a:blipFill>
        </p:spPr>
        <p:txBody>
          <a:bodyPr wrap="square" lIns="0" tIns="0" rIns="0" bIns="0" rtlCol="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sp>
        <p:nvSpPr>
          <p:cNvPr id="7" name="object 2">
            <a:extLst>
              <a:ext uri="{FF2B5EF4-FFF2-40B4-BE49-F238E27FC236}">
                <a16:creationId xmlns:a16="http://schemas.microsoft.com/office/drawing/2014/main" id="{B8841DC8-56F9-355D-37F7-7AD126006F58}"/>
              </a:ext>
            </a:extLst>
          </p:cNvPr>
          <p:cNvSpPr/>
          <p:nvPr/>
        </p:nvSpPr>
        <p:spPr>
          <a:xfrm>
            <a:off x="5665054" y="1949116"/>
            <a:ext cx="5831629" cy="2170167"/>
          </a:xfrm>
          <a:prstGeom prst="rect">
            <a:avLst/>
          </a:prstGeom>
          <a:blipFill>
            <a:blip r:embed="rId5" cstate="print"/>
            <a:stretch>
              <a:fillRect/>
            </a:stretch>
          </a:blipFill>
        </p:spPr>
        <p:txBody>
          <a:bodyPr wrap="square" lIns="0" tIns="0" rIns="0" bIns="0" rtlCol="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sp>
        <p:nvSpPr>
          <p:cNvPr id="8" name="TextBox 7">
            <a:extLst>
              <a:ext uri="{FF2B5EF4-FFF2-40B4-BE49-F238E27FC236}">
                <a16:creationId xmlns:a16="http://schemas.microsoft.com/office/drawing/2014/main" id="{D38F1092-E984-B567-A3B0-B958E22D4D0A}"/>
              </a:ext>
            </a:extLst>
          </p:cNvPr>
          <p:cNvSpPr txBox="1"/>
          <p:nvPr/>
        </p:nvSpPr>
        <p:spPr>
          <a:xfrm>
            <a:off x="359764" y="4235824"/>
            <a:ext cx="2413416" cy="2308324"/>
          </a:xfrm>
          <a:prstGeom prst="rect">
            <a:avLst/>
          </a:prstGeom>
          <a:noFill/>
          <a:ln w="34925">
            <a:solidFill>
              <a:schemeClr val="accent1"/>
            </a:solidFill>
          </a:ln>
        </p:spPr>
        <p:txBody>
          <a:bodyPr wrap="square" rtlCol="0">
            <a:spAutoFit/>
          </a:bodyPr>
          <a:lstStyle/>
          <a:p>
            <a:r>
              <a:rPr lang="en-GB" sz="1800" b="1" i="0">
                <a:solidFill>
                  <a:srgbClr val="000000"/>
                </a:solidFill>
                <a:effectLst/>
                <a:latin typeface="Century Gothic" panose="020B0502020202020204" pitchFamily="34" charset="0"/>
              </a:rPr>
              <a:t>Computing systems and networks: Communication and collaboration</a:t>
            </a:r>
          </a:p>
          <a:p>
            <a:endParaRPr lang="en-GB" b="1">
              <a:solidFill>
                <a:srgbClr val="000000"/>
              </a:solidFill>
              <a:latin typeface="Century Gothic" panose="020B0502020202020204" pitchFamily="34" charset="0"/>
            </a:endParaRPr>
          </a:p>
          <a:p>
            <a:r>
              <a:rPr lang="en-GB" sz="1800" b="1" i="0">
                <a:solidFill>
                  <a:srgbClr val="000000"/>
                </a:solidFill>
                <a:effectLst/>
                <a:latin typeface="Century Gothic" panose="020B0502020202020204" pitchFamily="34" charset="0"/>
              </a:rPr>
              <a:t>Creating media: web page creation</a:t>
            </a:r>
            <a:r>
              <a:rPr lang="en-GB" sz="1800" b="0" i="0">
                <a:solidFill>
                  <a:srgbClr val="000000"/>
                </a:solidFill>
                <a:effectLst/>
                <a:latin typeface="Century Gothic" panose="020B0502020202020204" pitchFamily="34" charset="0"/>
              </a:rPr>
              <a:t> </a:t>
            </a:r>
            <a:r>
              <a:rPr lang="en-GB" sz="1800" b="1" i="0">
                <a:solidFill>
                  <a:srgbClr val="000000"/>
                </a:solidFill>
                <a:effectLst/>
                <a:latin typeface="Century Gothic" panose="020B0502020202020204" pitchFamily="34" charset="0"/>
              </a:rPr>
              <a:t> </a:t>
            </a:r>
            <a:r>
              <a:rPr lang="en-GB" sz="1800" b="0" i="0">
                <a:solidFill>
                  <a:srgbClr val="000000"/>
                </a:solidFill>
                <a:effectLst/>
                <a:latin typeface="Century Gothic" panose="020B0502020202020204" pitchFamily="34" charset="0"/>
              </a:rPr>
              <a:t> </a:t>
            </a:r>
            <a:endParaRPr lang="en-GB"/>
          </a:p>
        </p:txBody>
      </p:sp>
      <p:sp>
        <p:nvSpPr>
          <p:cNvPr id="9" name="TextBox 8">
            <a:extLst>
              <a:ext uri="{FF2B5EF4-FFF2-40B4-BE49-F238E27FC236}">
                <a16:creationId xmlns:a16="http://schemas.microsoft.com/office/drawing/2014/main" id="{50181DA7-8F55-FC90-117E-E523BF322D5C}"/>
              </a:ext>
            </a:extLst>
          </p:cNvPr>
          <p:cNvSpPr txBox="1"/>
          <p:nvPr/>
        </p:nvSpPr>
        <p:spPr>
          <a:xfrm>
            <a:off x="3089214" y="4235823"/>
            <a:ext cx="2413416" cy="2308324"/>
          </a:xfrm>
          <a:prstGeom prst="rect">
            <a:avLst/>
          </a:prstGeom>
          <a:noFill/>
          <a:ln w="34925">
            <a:solidFill>
              <a:schemeClr val="accent1"/>
            </a:solidFill>
          </a:ln>
        </p:spPr>
        <p:txBody>
          <a:bodyPr wrap="square" rtlCol="0">
            <a:spAutoFit/>
          </a:bodyPr>
          <a:lstStyle/>
          <a:p>
            <a:r>
              <a:rPr lang="en-GB" sz="1800" b="1" i="0">
                <a:solidFill>
                  <a:srgbClr val="000000"/>
                </a:solidFill>
                <a:effectLst/>
                <a:latin typeface="Century Gothic" panose="020B0502020202020204" pitchFamily="34" charset="0"/>
              </a:rPr>
              <a:t>Come dine with me</a:t>
            </a:r>
          </a:p>
          <a:p>
            <a:endParaRPr lang="en-GB" b="1">
              <a:solidFill>
                <a:srgbClr val="000000"/>
              </a:solidFill>
              <a:latin typeface="Century Gothic" panose="020B0502020202020204" pitchFamily="34" charset="0"/>
            </a:endParaRPr>
          </a:p>
          <a:p>
            <a:endParaRPr lang="en-GB" sz="1800" b="1" i="0">
              <a:solidFill>
                <a:srgbClr val="000000"/>
              </a:solidFill>
              <a:effectLst/>
              <a:latin typeface="Century Gothic" panose="020B0502020202020204" pitchFamily="34" charset="0"/>
            </a:endParaRPr>
          </a:p>
          <a:p>
            <a:endParaRPr lang="en-GB" b="1">
              <a:solidFill>
                <a:srgbClr val="000000"/>
              </a:solidFill>
              <a:latin typeface="Century Gothic" panose="020B0502020202020204" pitchFamily="34" charset="0"/>
            </a:endParaRPr>
          </a:p>
          <a:p>
            <a:endParaRPr lang="en-GB" sz="1800" b="1" i="0">
              <a:solidFill>
                <a:srgbClr val="000000"/>
              </a:solidFill>
              <a:effectLst/>
              <a:latin typeface="Century Gothic" panose="020B0502020202020204" pitchFamily="34" charset="0"/>
            </a:endParaRPr>
          </a:p>
          <a:p>
            <a:endParaRPr lang="en-GB" b="1">
              <a:solidFill>
                <a:srgbClr val="000000"/>
              </a:solidFill>
              <a:latin typeface="Century Gothic" panose="020B0502020202020204" pitchFamily="34" charset="0"/>
            </a:endParaRPr>
          </a:p>
          <a:p>
            <a:endParaRPr lang="en-GB" sz="1800" b="1" i="0">
              <a:solidFill>
                <a:srgbClr val="000000"/>
              </a:solidFill>
              <a:effectLst/>
              <a:latin typeface="Century Gothic" panose="020B0502020202020204" pitchFamily="34" charset="0"/>
            </a:endParaRPr>
          </a:p>
          <a:p>
            <a:r>
              <a:rPr lang="en-GB" sz="1800" b="0" i="0">
                <a:solidFill>
                  <a:srgbClr val="000000"/>
                </a:solidFill>
                <a:effectLst/>
                <a:latin typeface="Century Gothic" panose="020B0502020202020204" pitchFamily="34" charset="0"/>
              </a:rPr>
              <a:t> </a:t>
            </a:r>
            <a:endParaRPr lang="en-GB"/>
          </a:p>
        </p:txBody>
      </p:sp>
      <p:sp>
        <p:nvSpPr>
          <p:cNvPr id="10" name="TextBox 9">
            <a:extLst>
              <a:ext uri="{FF2B5EF4-FFF2-40B4-BE49-F238E27FC236}">
                <a16:creationId xmlns:a16="http://schemas.microsoft.com/office/drawing/2014/main" id="{C65FA6C9-21B3-0EC2-7FC1-B9A790707D09}"/>
              </a:ext>
            </a:extLst>
          </p:cNvPr>
          <p:cNvSpPr txBox="1"/>
          <p:nvPr/>
        </p:nvSpPr>
        <p:spPr>
          <a:xfrm>
            <a:off x="5971082" y="4263573"/>
            <a:ext cx="2413416" cy="2308324"/>
          </a:xfrm>
          <a:prstGeom prst="rect">
            <a:avLst/>
          </a:prstGeom>
          <a:noFill/>
          <a:ln w="34925">
            <a:solidFill>
              <a:schemeClr val="accent1"/>
            </a:solidFill>
          </a:ln>
        </p:spPr>
        <p:txBody>
          <a:bodyPr wrap="square" rtlCol="0">
            <a:spAutoFit/>
          </a:bodyPr>
          <a:lstStyle/>
          <a:p>
            <a:r>
              <a:rPr lang="en-GB" sz="1800" b="1" i="0">
                <a:solidFill>
                  <a:srgbClr val="000000"/>
                </a:solidFill>
                <a:effectLst/>
                <a:latin typeface="Century Gothic" panose="020B0502020202020204" pitchFamily="34" charset="0"/>
              </a:rPr>
              <a:t>What does the census tell us about our local area?</a:t>
            </a:r>
            <a:r>
              <a:rPr lang="en-GB" sz="1800" b="0" i="0">
                <a:solidFill>
                  <a:srgbClr val="000000"/>
                </a:solidFill>
                <a:effectLst/>
                <a:latin typeface="Century Gothic" panose="020B0502020202020204" pitchFamily="34" charset="0"/>
              </a:rPr>
              <a:t> </a:t>
            </a:r>
          </a:p>
          <a:p>
            <a:endParaRPr lang="en-GB">
              <a:solidFill>
                <a:srgbClr val="000000"/>
              </a:solidFill>
              <a:latin typeface="Century Gothic" panose="020B0502020202020204" pitchFamily="34" charset="0"/>
            </a:endParaRPr>
          </a:p>
          <a:p>
            <a:endParaRPr lang="en-GB">
              <a:solidFill>
                <a:srgbClr val="000000"/>
              </a:solidFill>
              <a:latin typeface="Century Gothic" panose="020B0502020202020204" pitchFamily="34" charset="0"/>
            </a:endParaRPr>
          </a:p>
          <a:p>
            <a:endParaRPr lang="en-GB">
              <a:solidFill>
                <a:srgbClr val="000000"/>
              </a:solidFill>
              <a:latin typeface="Century Gothic" panose="020B0502020202020204" pitchFamily="34" charset="0"/>
            </a:endParaRPr>
          </a:p>
          <a:p>
            <a:endParaRPr lang="en-GB">
              <a:solidFill>
                <a:srgbClr val="000000"/>
              </a:solidFill>
              <a:latin typeface="Century Gothic" panose="020B0502020202020204" pitchFamily="34" charset="0"/>
            </a:endParaRPr>
          </a:p>
          <a:p>
            <a:endParaRPr lang="en-GB"/>
          </a:p>
        </p:txBody>
      </p:sp>
      <p:sp>
        <p:nvSpPr>
          <p:cNvPr id="11" name="TextBox 10">
            <a:extLst>
              <a:ext uri="{FF2B5EF4-FFF2-40B4-BE49-F238E27FC236}">
                <a16:creationId xmlns:a16="http://schemas.microsoft.com/office/drawing/2014/main" id="{2402A757-DDFA-46EA-4BCD-6C8DB9690AB5}"/>
              </a:ext>
            </a:extLst>
          </p:cNvPr>
          <p:cNvSpPr txBox="1"/>
          <p:nvPr/>
        </p:nvSpPr>
        <p:spPr>
          <a:xfrm>
            <a:off x="8852950" y="4263573"/>
            <a:ext cx="2413416" cy="2308324"/>
          </a:xfrm>
          <a:prstGeom prst="rect">
            <a:avLst/>
          </a:prstGeom>
          <a:noFill/>
          <a:ln w="34925">
            <a:solidFill>
              <a:schemeClr val="accent1"/>
            </a:solidFill>
          </a:ln>
        </p:spPr>
        <p:txBody>
          <a:bodyPr wrap="square" rtlCol="0">
            <a:spAutoFit/>
          </a:bodyPr>
          <a:lstStyle/>
          <a:p>
            <a:r>
              <a:rPr lang="en-GB" sz="1800" b="1" i="0">
                <a:solidFill>
                  <a:srgbClr val="000000"/>
                </a:solidFill>
                <a:effectLst/>
                <a:latin typeface="Century Gothic" panose="020B0502020202020204" pitchFamily="34" charset="0"/>
              </a:rPr>
              <a:t>Why does population change?</a:t>
            </a:r>
            <a:r>
              <a:rPr lang="en-GB" sz="1800" b="0" i="0">
                <a:solidFill>
                  <a:srgbClr val="000000"/>
                </a:solidFill>
                <a:effectLst/>
                <a:latin typeface="Century Gothic" panose="020B0502020202020204" pitchFamily="34" charset="0"/>
              </a:rPr>
              <a:t> </a:t>
            </a:r>
          </a:p>
          <a:p>
            <a:endParaRPr lang="en-GB">
              <a:solidFill>
                <a:srgbClr val="000000"/>
              </a:solidFill>
              <a:latin typeface="Century Gothic" panose="020B0502020202020204" pitchFamily="34" charset="0"/>
            </a:endParaRPr>
          </a:p>
          <a:p>
            <a:endParaRPr lang="en-GB">
              <a:solidFill>
                <a:srgbClr val="000000"/>
              </a:solidFill>
              <a:latin typeface="Century Gothic" panose="020B0502020202020204" pitchFamily="34" charset="0"/>
            </a:endParaRPr>
          </a:p>
          <a:p>
            <a:endParaRPr lang="en-GB">
              <a:solidFill>
                <a:srgbClr val="000000"/>
              </a:solidFill>
              <a:latin typeface="Century Gothic" panose="020B0502020202020204" pitchFamily="34" charset="0"/>
            </a:endParaRPr>
          </a:p>
          <a:p>
            <a:endParaRPr lang="en-GB">
              <a:solidFill>
                <a:srgbClr val="000000"/>
              </a:solidFill>
              <a:latin typeface="Century Gothic" panose="020B0502020202020204" pitchFamily="34" charset="0"/>
            </a:endParaRPr>
          </a:p>
          <a:p>
            <a:endParaRPr lang="en-GB"/>
          </a:p>
        </p:txBody>
      </p:sp>
    </p:spTree>
    <p:extLst>
      <p:ext uri="{BB962C8B-B14F-4D97-AF65-F5344CB8AC3E}">
        <p14:creationId xmlns:p14="http://schemas.microsoft.com/office/powerpoint/2010/main" val="791462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4BD2D-F690-4E96-95E5-1AF217612E88}"/>
              </a:ext>
            </a:extLst>
          </p:cNvPr>
          <p:cNvSpPr>
            <a:spLocks noGrp="1"/>
          </p:cNvSpPr>
          <p:nvPr>
            <p:ph type="title"/>
          </p:nvPr>
        </p:nvSpPr>
        <p:spPr>
          <a:xfrm>
            <a:off x="1176233" y="78182"/>
            <a:ext cx="9839534" cy="2170166"/>
          </a:xfrm>
        </p:spPr>
        <p:txBody>
          <a:bodyPr>
            <a:normAutofit/>
          </a:bodyPr>
          <a:lstStyle/>
          <a:p>
            <a:r>
              <a:rPr lang="en-GB" sz="8800" b="1">
                <a:cs typeface="Calibri Light"/>
              </a:rPr>
              <a:t>Curriculum MAP</a:t>
            </a:r>
            <a:endParaRPr lang="en-GB" sz="8800" b="1"/>
          </a:p>
        </p:txBody>
      </p:sp>
      <p:pic>
        <p:nvPicPr>
          <p:cNvPr id="4" name="Picture 3" descr="A black and white shield with a castle and deer&#10;&#10;Description automatically generated">
            <a:extLst>
              <a:ext uri="{FF2B5EF4-FFF2-40B4-BE49-F238E27FC236}">
                <a16:creationId xmlns:a16="http://schemas.microsoft.com/office/drawing/2014/main" id="{E4579524-A0FB-EA2A-4CB4-A014BE73B070}"/>
              </a:ext>
            </a:extLst>
          </p:cNvPr>
          <p:cNvPicPr>
            <a:picLocks noChangeAspect="1"/>
          </p:cNvPicPr>
          <p:nvPr/>
        </p:nvPicPr>
        <p:blipFill>
          <a:blip r:embed="rId2"/>
          <a:stretch>
            <a:fillRect/>
          </a:stretch>
        </p:blipFill>
        <p:spPr>
          <a:xfrm>
            <a:off x="10712746" y="201737"/>
            <a:ext cx="1479254" cy="1607463"/>
          </a:xfrm>
          <a:prstGeom prst="rect">
            <a:avLst/>
          </a:prstGeom>
        </p:spPr>
      </p:pic>
      <p:sp>
        <p:nvSpPr>
          <p:cNvPr id="5" name="object 2">
            <a:extLst>
              <a:ext uri="{FF2B5EF4-FFF2-40B4-BE49-F238E27FC236}">
                <a16:creationId xmlns:a16="http://schemas.microsoft.com/office/drawing/2014/main" id="{B6EB48E4-603D-BEC9-184E-B5CB113279BD}"/>
              </a:ext>
            </a:extLst>
          </p:cNvPr>
          <p:cNvSpPr/>
          <p:nvPr/>
        </p:nvSpPr>
        <p:spPr>
          <a:xfrm>
            <a:off x="340563" y="1932755"/>
            <a:ext cx="5755437" cy="2170166"/>
          </a:xfrm>
          <a:prstGeom prst="rect">
            <a:avLst/>
          </a:prstGeom>
          <a:blipFill>
            <a:blip r:embed="rId3" cstate="print"/>
            <a:stretch>
              <a:fillRect/>
            </a:stretch>
          </a:blipFill>
        </p:spPr>
        <p:txBody>
          <a:bodyPr wrap="square" lIns="0" tIns="0" rIns="0" bIns="0" rtlCol="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pic>
        <p:nvPicPr>
          <p:cNvPr id="1026" name="Picture 2" descr="A close up of a picture&#10;&#10;Description automatically generated">
            <a:extLst>
              <a:ext uri="{FF2B5EF4-FFF2-40B4-BE49-F238E27FC236}">
                <a16:creationId xmlns:a16="http://schemas.microsoft.com/office/drawing/2014/main" id="{FEFEE8DE-25FF-8579-F2DC-39B26D09C95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16670" y="1932754"/>
            <a:ext cx="5534767" cy="2170167"/>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8A99D9F-E75A-5C3F-659F-6DE1D99C5440}"/>
              </a:ext>
            </a:extLst>
          </p:cNvPr>
          <p:cNvSpPr txBox="1"/>
          <p:nvPr/>
        </p:nvSpPr>
        <p:spPr>
          <a:xfrm>
            <a:off x="504669" y="4263572"/>
            <a:ext cx="2413416" cy="2308324"/>
          </a:xfrm>
          <a:prstGeom prst="rect">
            <a:avLst/>
          </a:prstGeom>
          <a:noFill/>
          <a:ln w="34925">
            <a:solidFill>
              <a:schemeClr val="accent1"/>
            </a:solidFill>
          </a:ln>
        </p:spPr>
        <p:txBody>
          <a:bodyPr wrap="square" rtlCol="0">
            <a:spAutoFit/>
          </a:bodyPr>
          <a:lstStyle/>
          <a:p>
            <a:r>
              <a:rPr lang="en-GB" sz="1800" b="1" i="0">
                <a:solidFill>
                  <a:srgbClr val="000000"/>
                </a:solidFill>
                <a:effectLst/>
                <a:latin typeface="Century Gothic" panose="020B0502020202020204" pitchFamily="34" charset="0"/>
              </a:rPr>
              <a:t>Drawing: Make my voice heard</a:t>
            </a:r>
            <a:r>
              <a:rPr lang="en-GB" sz="1800" b="0" i="0">
                <a:solidFill>
                  <a:srgbClr val="000000"/>
                </a:solidFill>
                <a:effectLst/>
                <a:latin typeface="Century Gothic" panose="020B0502020202020204" pitchFamily="34" charset="0"/>
              </a:rPr>
              <a:t> </a:t>
            </a:r>
          </a:p>
          <a:p>
            <a:endParaRPr lang="en-GB">
              <a:solidFill>
                <a:srgbClr val="000000"/>
              </a:solidFill>
              <a:latin typeface="Century Gothic" panose="020B0502020202020204" pitchFamily="34" charset="0"/>
            </a:endParaRPr>
          </a:p>
          <a:p>
            <a:endParaRPr lang="en-GB">
              <a:solidFill>
                <a:srgbClr val="000000"/>
              </a:solidFill>
              <a:latin typeface="Century Gothic" panose="020B0502020202020204" pitchFamily="34" charset="0"/>
            </a:endParaRPr>
          </a:p>
          <a:p>
            <a:endParaRPr lang="en-GB">
              <a:solidFill>
                <a:srgbClr val="000000"/>
              </a:solidFill>
              <a:latin typeface="Century Gothic" panose="020B0502020202020204" pitchFamily="34" charset="0"/>
            </a:endParaRPr>
          </a:p>
          <a:p>
            <a:endParaRPr lang="en-GB">
              <a:solidFill>
                <a:srgbClr val="000000"/>
              </a:solidFill>
              <a:latin typeface="Century Gothic" panose="020B0502020202020204" pitchFamily="34" charset="0"/>
            </a:endParaRPr>
          </a:p>
          <a:p>
            <a:endParaRPr lang="en-GB">
              <a:solidFill>
                <a:srgbClr val="000000"/>
              </a:solidFill>
              <a:latin typeface="Century Gothic" panose="020B0502020202020204" pitchFamily="34" charset="0"/>
            </a:endParaRPr>
          </a:p>
          <a:p>
            <a:endParaRPr lang="en-GB">
              <a:solidFill>
                <a:srgbClr val="000000"/>
              </a:solidFill>
              <a:latin typeface="Century Gothic" panose="020B0502020202020204" pitchFamily="34" charset="0"/>
            </a:endParaRPr>
          </a:p>
        </p:txBody>
      </p:sp>
      <p:sp>
        <p:nvSpPr>
          <p:cNvPr id="9" name="TextBox 8">
            <a:extLst>
              <a:ext uri="{FF2B5EF4-FFF2-40B4-BE49-F238E27FC236}">
                <a16:creationId xmlns:a16="http://schemas.microsoft.com/office/drawing/2014/main" id="{1CDB2F74-31FC-4D85-1C11-0DD2525F26E4}"/>
              </a:ext>
            </a:extLst>
          </p:cNvPr>
          <p:cNvSpPr txBox="1"/>
          <p:nvPr/>
        </p:nvSpPr>
        <p:spPr>
          <a:xfrm>
            <a:off x="3427751" y="4263573"/>
            <a:ext cx="2413416" cy="2308324"/>
          </a:xfrm>
          <a:prstGeom prst="rect">
            <a:avLst/>
          </a:prstGeom>
          <a:noFill/>
          <a:ln w="34925">
            <a:solidFill>
              <a:schemeClr val="accent1"/>
            </a:solidFill>
          </a:ln>
        </p:spPr>
        <p:txBody>
          <a:bodyPr wrap="square" rtlCol="0">
            <a:spAutoFit/>
          </a:bodyPr>
          <a:lstStyle/>
          <a:p>
            <a:r>
              <a:rPr lang="en-GB" sz="1800" b="1" i="0">
                <a:solidFill>
                  <a:srgbClr val="000000"/>
                </a:solidFill>
                <a:effectLst/>
                <a:latin typeface="Century Gothic" panose="020B0502020202020204" pitchFamily="34" charset="0"/>
              </a:rPr>
              <a:t>A </a:t>
            </a:r>
            <a:r>
              <a:rPr lang="en-GB" sz="1800" b="1" i="0" err="1">
                <a:solidFill>
                  <a:srgbClr val="000000"/>
                </a:solidFill>
                <a:effectLst/>
                <a:latin typeface="Century Gothic" panose="020B0502020202020204" pitchFamily="34" charset="0"/>
              </a:rPr>
              <a:t>l’ecole</a:t>
            </a:r>
            <a:r>
              <a:rPr lang="en-GB" sz="1800" b="0" i="0">
                <a:solidFill>
                  <a:srgbClr val="000000"/>
                </a:solidFill>
                <a:effectLst/>
                <a:latin typeface="Century Gothic" panose="020B0502020202020204" pitchFamily="34" charset="0"/>
              </a:rPr>
              <a:t> </a:t>
            </a:r>
          </a:p>
          <a:p>
            <a:endParaRPr lang="en-GB">
              <a:solidFill>
                <a:srgbClr val="000000"/>
              </a:solidFill>
              <a:latin typeface="Century Gothic" panose="020B0502020202020204" pitchFamily="34" charset="0"/>
            </a:endParaRPr>
          </a:p>
          <a:p>
            <a:r>
              <a:rPr lang="en-GB" sz="1800" b="1" i="0">
                <a:solidFill>
                  <a:srgbClr val="000000"/>
                </a:solidFill>
                <a:effectLst/>
                <a:latin typeface="Century Gothic" panose="020B0502020202020204" pitchFamily="34" charset="0"/>
              </a:rPr>
              <a:t>Le week-end</a:t>
            </a:r>
            <a:r>
              <a:rPr lang="en-GB" sz="1800" b="0" i="0">
                <a:solidFill>
                  <a:srgbClr val="000000"/>
                </a:solidFill>
                <a:effectLst/>
                <a:latin typeface="Century Gothic" panose="020B0502020202020204" pitchFamily="34" charset="0"/>
              </a:rPr>
              <a:t> </a:t>
            </a:r>
          </a:p>
          <a:p>
            <a:endParaRPr lang="en-GB">
              <a:solidFill>
                <a:srgbClr val="000000"/>
              </a:solidFill>
              <a:latin typeface="Century Gothic" panose="020B0502020202020204" pitchFamily="34" charset="0"/>
            </a:endParaRPr>
          </a:p>
          <a:p>
            <a:endParaRPr lang="en-GB">
              <a:solidFill>
                <a:srgbClr val="000000"/>
              </a:solidFill>
              <a:latin typeface="Century Gothic" panose="020B0502020202020204" pitchFamily="34" charset="0"/>
            </a:endParaRPr>
          </a:p>
          <a:p>
            <a:endParaRPr lang="en-GB">
              <a:solidFill>
                <a:srgbClr val="000000"/>
              </a:solidFill>
              <a:latin typeface="Century Gothic" panose="020B0502020202020204" pitchFamily="34" charset="0"/>
            </a:endParaRPr>
          </a:p>
          <a:p>
            <a:endParaRPr lang="en-GB">
              <a:solidFill>
                <a:srgbClr val="000000"/>
              </a:solidFill>
              <a:latin typeface="Century Gothic" panose="020B0502020202020204" pitchFamily="34" charset="0"/>
            </a:endParaRPr>
          </a:p>
          <a:p>
            <a:endParaRPr lang="en-GB"/>
          </a:p>
        </p:txBody>
      </p:sp>
      <p:sp>
        <p:nvSpPr>
          <p:cNvPr id="10" name="TextBox 9">
            <a:extLst>
              <a:ext uri="{FF2B5EF4-FFF2-40B4-BE49-F238E27FC236}">
                <a16:creationId xmlns:a16="http://schemas.microsoft.com/office/drawing/2014/main" id="{A1C28F05-8401-5F24-3C98-70AF165B5A56}"/>
              </a:ext>
            </a:extLst>
          </p:cNvPr>
          <p:cNvSpPr txBox="1"/>
          <p:nvPr/>
        </p:nvSpPr>
        <p:spPr>
          <a:xfrm>
            <a:off x="6495738" y="4263573"/>
            <a:ext cx="2413416" cy="2308324"/>
          </a:xfrm>
          <a:prstGeom prst="rect">
            <a:avLst/>
          </a:prstGeom>
          <a:noFill/>
          <a:ln w="34925">
            <a:solidFill>
              <a:schemeClr val="accent1"/>
            </a:solidFill>
          </a:ln>
        </p:spPr>
        <p:txBody>
          <a:bodyPr wrap="square" rtlCol="0">
            <a:spAutoFit/>
          </a:bodyPr>
          <a:lstStyle/>
          <a:p>
            <a:r>
              <a:rPr lang="en-GB" sz="1600" b="1" i="0">
                <a:solidFill>
                  <a:srgbClr val="000000"/>
                </a:solidFill>
                <a:effectLst/>
                <a:latin typeface="Century Gothic" panose="020B0502020202020204" pitchFamily="34" charset="0"/>
              </a:rPr>
              <a:t>What is the best way for a Muslim to show commitment to God?</a:t>
            </a:r>
            <a:r>
              <a:rPr lang="en-GB" sz="1600" b="0" i="0">
                <a:solidFill>
                  <a:srgbClr val="000000"/>
                </a:solidFill>
                <a:effectLst/>
                <a:latin typeface="Century Gothic" panose="020B0502020202020204" pitchFamily="34" charset="0"/>
              </a:rPr>
              <a:t> </a:t>
            </a:r>
          </a:p>
          <a:p>
            <a:r>
              <a:rPr lang="en-GB" sz="1600" b="1" i="0">
                <a:solidFill>
                  <a:srgbClr val="000000"/>
                </a:solidFill>
                <a:effectLst/>
                <a:latin typeface="Century Gothic" panose="020B0502020202020204" pitchFamily="34" charset="0"/>
              </a:rPr>
              <a:t>Do Christmas celebrations and traditions help Christians understand who Jesus was and why he was born?</a:t>
            </a:r>
            <a:r>
              <a:rPr lang="en-GB" sz="1600" b="0" i="0">
                <a:solidFill>
                  <a:srgbClr val="000000"/>
                </a:solidFill>
                <a:effectLst/>
                <a:latin typeface="Century Gothic" panose="020B0502020202020204" pitchFamily="34" charset="0"/>
              </a:rPr>
              <a:t> </a:t>
            </a:r>
            <a:endParaRPr lang="en-GB" sz="1600"/>
          </a:p>
        </p:txBody>
      </p:sp>
      <p:sp>
        <p:nvSpPr>
          <p:cNvPr id="11" name="TextBox 10">
            <a:extLst>
              <a:ext uri="{FF2B5EF4-FFF2-40B4-BE49-F238E27FC236}">
                <a16:creationId xmlns:a16="http://schemas.microsoft.com/office/drawing/2014/main" id="{6A6C421E-18FE-D35C-5394-F8BFB9820C97}"/>
              </a:ext>
            </a:extLst>
          </p:cNvPr>
          <p:cNvSpPr txBox="1"/>
          <p:nvPr/>
        </p:nvSpPr>
        <p:spPr>
          <a:xfrm>
            <a:off x="9418820" y="4263573"/>
            <a:ext cx="2413416" cy="2308324"/>
          </a:xfrm>
          <a:prstGeom prst="rect">
            <a:avLst/>
          </a:prstGeom>
          <a:noFill/>
          <a:ln w="34925">
            <a:solidFill>
              <a:schemeClr val="accent1"/>
            </a:solidFill>
          </a:ln>
        </p:spPr>
        <p:txBody>
          <a:bodyPr wrap="square" rtlCol="0">
            <a:spAutoFit/>
          </a:bodyPr>
          <a:lstStyle/>
          <a:p>
            <a:r>
              <a:rPr lang="en-GB" b="1" i="0">
                <a:solidFill>
                  <a:srgbClr val="000000"/>
                </a:solidFill>
                <a:effectLst/>
                <a:latin typeface="Century Gothic" panose="020B0502020202020204" pitchFamily="34" charset="0"/>
              </a:rPr>
              <a:t>Being me in my world</a:t>
            </a:r>
          </a:p>
          <a:p>
            <a:endParaRPr lang="en-GB" b="1">
              <a:solidFill>
                <a:srgbClr val="000000"/>
              </a:solidFill>
              <a:latin typeface="Century Gothic" panose="020B0502020202020204" pitchFamily="34" charset="0"/>
            </a:endParaRPr>
          </a:p>
          <a:p>
            <a:r>
              <a:rPr lang="en-GB" sz="1800" b="1" i="0">
                <a:solidFill>
                  <a:srgbClr val="000000"/>
                </a:solidFill>
                <a:effectLst/>
                <a:latin typeface="Century Gothic" panose="020B0502020202020204" pitchFamily="34" charset="0"/>
              </a:rPr>
              <a:t>Celebrating Difference</a:t>
            </a:r>
          </a:p>
          <a:p>
            <a:endParaRPr lang="en-GB" b="1">
              <a:solidFill>
                <a:srgbClr val="000000"/>
              </a:solidFill>
              <a:latin typeface="Century Gothic" panose="020B0502020202020204" pitchFamily="34" charset="0"/>
            </a:endParaRPr>
          </a:p>
          <a:p>
            <a:endParaRPr lang="en-GB" b="1">
              <a:solidFill>
                <a:srgbClr val="000000"/>
              </a:solidFill>
              <a:latin typeface="Century Gothic" panose="020B0502020202020204" pitchFamily="34" charset="0"/>
            </a:endParaRPr>
          </a:p>
          <a:p>
            <a:endParaRPr lang="en-GB" b="1">
              <a:latin typeface="Century Gothic" panose="020B0502020202020204" pitchFamily="34" charset="0"/>
            </a:endParaRPr>
          </a:p>
        </p:txBody>
      </p:sp>
    </p:spTree>
    <p:extLst>
      <p:ext uri="{BB962C8B-B14F-4D97-AF65-F5344CB8AC3E}">
        <p14:creationId xmlns:p14="http://schemas.microsoft.com/office/powerpoint/2010/main" val="19045158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E6310-5EA9-4CAD-9B42-57514EB01D89}"/>
              </a:ext>
            </a:extLst>
          </p:cNvPr>
          <p:cNvSpPr>
            <a:spLocks noGrp="1"/>
          </p:cNvSpPr>
          <p:nvPr>
            <p:ph type="title"/>
          </p:nvPr>
        </p:nvSpPr>
        <p:spPr>
          <a:xfrm>
            <a:off x="645641" y="275653"/>
            <a:ext cx="8534400" cy="1507067"/>
          </a:xfrm>
        </p:spPr>
        <p:txBody>
          <a:bodyPr>
            <a:normAutofit/>
          </a:bodyPr>
          <a:lstStyle/>
          <a:p>
            <a:r>
              <a:rPr lang="en-GB" sz="7200" b="1">
                <a:cs typeface="Calibri Light"/>
              </a:rPr>
              <a:t>Home learning 	</a:t>
            </a:r>
            <a:endParaRPr lang="en-GB" sz="7200" b="1"/>
          </a:p>
        </p:txBody>
      </p:sp>
      <p:sp>
        <p:nvSpPr>
          <p:cNvPr id="3" name="Content Placeholder 2">
            <a:extLst>
              <a:ext uri="{FF2B5EF4-FFF2-40B4-BE49-F238E27FC236}">
                <a16:creationId xmlns:a16="http://schemas.microsoft.com/office/drawing/2014/main" id="{3062B08A-0F13-4245-81CD-15A87CBBF0B0}"/>
              </a:ext>
            </a:extLst>
          </p:cNvPr>
          <p:cNvSpPr>
            <a:spLocks noGrp="1"/>
          </p:cNvSpPr>
          <p:nvPr>
            <p:ph idx="1"/>
          </p:nvPr>
        </p:nvSpPr>
        <p:spPr>
          <a:xfrm>
            <a:off x="386698" y="2171969"/>
            <a:ext cx="10709365" cy="4875599"/>
          </a:xfrm>
        </p:spPr>
        <p:txBody>
          <a:bodyPr vert="horz" lIns="91440" tIns="45720" rIns="91440" bIns="45720" rtlCol="0" anchor="t">
            <a:normAutofit/>
          </a:bodyPr>
          <a:lstStyle/>
          <a:p>
            <a:pPr marL="0" indent="0">
              <a:buNone/>
            </a:pPr>
            <a:r>
              <a:rPr lang="en-GB" sz="2400" dirty="0">
                <a:cs typeface="Calibri"/>
              </a:rPr>
              <a:t>Home support and education is so important, this year we will be setting homework due the following week. </a:t>
            </a:r>
          </a:p>
          <a:p>
            <a:r>
              <a:rPr lang="en-GB" sz="2400" dirty="0">
                <a:cs typeface="Calibri"/>
              </a:rPr>
              <a:t>Daily reading is expected. </a:t>
            </a:r>
          </a:p>
          <a:p>
            <a:pPr marL="0" indent="0">
              <a:buNone/>
            </a:pPr>
            <a:r>
              <a:rPr lang="en-GB" sz="2400" dirty="0">
                <a:cs typeface="Calibri"/>
              </a:rPr>
              <a:t>Home Learning will be set on Friday and is due in on the following Wednesday.</a:t>
            </a:r>
          </a:p>
          <a:p>
            <a:r>
              <a:rPr lang="en-GB" sz="2400" dirty="0">
                <a:cs typeface="Calibri"/>
              </a:rPr>
              <a:t>Spellings</a:t>
            </a:r>
          </a:p>
          <a:p>
            <a:r>
              <a:rPr lang="en-GB" sz="2400" dirty="0">
                <a:cs typeface="Calibri"/>
              </a:rPr>
              <a:t>Maths</a:t>
            </a:r>
          </a:p>
          <a:p>
            <a:r>
              <a:rPr lang="en-GB" sz="2400" dirty="0">
                <a:cs typeface="Calibri"/>
              </a:rPr>
              <a:t>English </a:t>
            </a:r>
          </a:p>
          <a:p>
            <a:pPr marL="0" indent="0">
              <a:buNone/>
            </a:pPr>
            <a:endParaRPr lang="en-GB" dirty="0">
              <a:cs typeface="Calibri"/>
            </a:endParaRPr>
          </a:p>
        </p:txBody>
      </p:sp>
      <p:pic>
        <p:nvPicPr>
          <p:cNvPr id="5124" name="Picture 4" descr="Sarah @ Stay At Home Educator | Learning Activities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63802" y="159292"/>
            <a:ext cx="1623428" cy="162342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black and white shield with a castle and deer&#10;&#10;Description automatically generated">
            <a:extLst>
              <a:ext uri="{FF2B5EF4-FFF2-40B4-BE49-F238E27FC236}">
                <a16:creationId xmlns:a16="http://schemas.microsoft.com/office/drawing/2014/main" id="{EABCDCBC-CABC-7856-ED2C-82979E797B87}"/>
              </a:ext>
            </a:extLst>
          </p:cNvPr>
          <p:cNvPicPr>
            <a:picLocks noChangeAspect="1"/>
          </p:cNvPicPr>
          <p:nvPr/>
        </p:nvPicPr>
        <p:blipFill>
          <a:blip r:embed="rId3"/>
          <a:stretch>
            <a:fillRect/>
          </a:stretch>
        </p:blipFill>
        <p:spPr>
          <a:xfrm>
            <a:off x="10364458" y="4808327"/>
            <a:ext cx="1642254" cy="1784590"/>
          </a:xfrm>
          <a:prstGeom prst="rect">
            <a:avLst/>
          </a:prstGeom>
        </p:spPr>
      </p:pic>
    </p:spTree>
    <p:extLst>
      <p:ext uri="{BB962C8B-B14F-4D97-AF65-F5344CB8AC3E}">
        <p14:creationId xmlns:p14="http://schemas.microsoft.com/office/powerpoint/2010/main" val="1382485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E6310-5EA9-4CAD-9B42-57514EB01D89}"/>
              </a:ext>
            </a:extLst>
          </p:cNvPr>
          <p:cNvSpPr>
            <a:spLocks noGrp="1"/>
          </p:cNvSpPr>
          <p:nvPr>
            <p:ph type="title"/>
          </p:nvPr>
        </p:nvSpPr>
        <p:spPr>
          <a:xfrm>
            <a:off x="645641" y="275653"/>
            <a:ext cx="8534400" cy="1507067"/>
          </a:xfrm>
        </p:spPr>
        <p:txBody>
          <a:bodyPr>
            <a:normAutofit/>
          </a:bodyPr>
          <a:lstStyle/>
          <a:p>
            <a:r>
              <a:rPr lang="en-GB" sz="7200" b="1">
                <a:cs typeface="Calibri Light"/>
              </a:rPr>
              <a:t>BEHAVIOUR</a:t>
            </a:r>
            <a:endParaRPr lang="en-GB" sz="7200" b="1"/>
          </a:p>
        </p:txBody>
      </p:sp>
      <p:sp>
        <p:nvSpPr>
          <p:cNvPr id="3" name="Content Placeholder 2">
            <a:extLst>
              <a:ext uri="{FF2B5EF4-FFF2-40B4-BE49-F238E27FC236}">
                <a16:creationId xmlns:a16="http://schemas.microsoft.com/office/drawing/2014/main" id="{3062B08A-0F13-4245-81CD-15A87CBBF0B0}"/>
              </a:ext>
            </a:extLst>
          </p:cNvPr>
          <p:cNvSpPr>
            <a:spLocks noGrp="1"/>
          </p:cNvSpPr>
          <p:nvPr>
            <p:ph idx="1"/>
          </p:nvPr>
        </p:nvSpPr>
        <p:spPr>
          <a:xfrm>
            <a:off x="0" y="1899080"/>
            <a:ext cx="11992335" cy="4958919"/>
          </a:xfrm>
        </p:spPr>
        <p:txBody>
          <a:bodyPr vert="horz" lIns="91440" tIns="45720" rIns="91440" bIns="45720" rtlCol="0" anchor="t">
            <a:normAutofit fontScale="92500" lnSpcReduction="20000"/>
          </a:bodyPr>
          <a:lstStyle/>
          <a:p>
            <a:pPr marL="0" indent="0" algn="just">
              <a:lnSpc>
                <a:spcPct val="120000"/>
              </a:lnSpc>
              <a:spcBef>
                <a:spcPts val="0"/>
              </a:spcBef>
              <a:spcAft>
                <a:spcPts val="0"/>
              </a:spcAft>
              <a:buNone/>
            </a:pPr>
            <a:r>
              <a:rPr lang="en-GB" sz="1900">
                <a:effectLst/>
                <a:latin typeface="Century Gothic" panose="020B0502020202020204" pitchFamily="34" charset="0"/>
                <a:ea typeface="Calibri" panose="020F0502020204030204" pitchFamily="34" charset="0"/>
                <a:cs typeface="Times New Roman" panose="02020603050405020304" pitchFamily="18" charset="0"/>
              </a:rPr>
              <a:t>At Westfield we acknowledge that positive experiences create positive feelings, and that in turn, positive feelings create positive behaviour. Staff will model positive relationships and interactions, use positive phrasing with the children and spend time with children to support them in making positive behaviour choices – that result in pro-social behaviour - where required. </a:t>
            </a:r>
          </a:p>
          <a:p>
            <a:pPr marL="0" indent="0" algn="just">
              <a:lnSpc>
                <a:spcPct val="120000"/>
              </a:lnSpc>
              <a:spcBef>
                <a:spcPts val="0"/>
              </a:spcBef>
              <a:spcAft>
                <a:spcPts val="0"/>
              </a:spcAft>
              <a:buNone/>
            </a:pPr>
            <a:endParaRPr lang="en-GB" sz="190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900">
                <a:effectLst/>
                <a:latin typeface="Century Gothic" panose="020B0502020202020204" pitchFamily="34" charset="0"/>
                <a:ea typeface="Calibri" panose="020F0502020204030204" pitchFamily="34" charset="0"/>
                <a:cs typeface="Times New Roman" panose="02020603050405020304" pitchFamily="18" charset="0"/>
              </a:rPr>
              <a:t>Pro-social behaviours are any actions which benefit the individual and others around them.</a:t>
            </a:r>
          </a:p>
          <a:p>
            <a:pPr marL="0" indent="0" algn="just">
              <a:lnSpc>
                <a:spcPct val="120000"/>
              </a:lnSpc>
              <a:spcBef>
                <a:spcPts val="0"/>
              </a:spcBef>
              <a:spcAft>
                <a:spcPts val="0"/>
              </a:spcAft>
              <a:buNone/>
            </a:pPr>
            <a:endParaRPr lang="en-GB" sz="1900">
              <a:effectLst/>
              <a:latin typeface="Century Gothic" panose="020B050202020202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900">
                <a:effectLst/>
                <a:latin typeface="Century Gothic" panose="020B0502020202020204" pitchFamily="34" charset="0"/>
                <a:ea typeface="Calibri" panose="020F0502020204030204" pitchFamily="34" charset="0"/>
                <a:cs typeface="Times New Roman" panose="02020603050405020304" pitchFamily="18" charset="0"/>
              </a:rPr>
              <a:t>• Giving meaningful and specific verbal praise and positive feedback </a:t>
            </a:r>
            <a:endParaRPr lang="en-GB" sz="190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900">
                <a:effectLst/>
                <a:latin typeface="Century Gothic" panose="020B0502020202020204" pitchFamily="34" charset="0"/>
                <a:ea typeface="Calibri" panose="020F0502020204030204" pitchFamily="34" charset="0"/>
                <a:cs typeface="Times New Roman" panose="02020603050405020304" pitchFamily="18" charset="0"/>
              </a:rPr>
              <a:t>• Allocating roles and responsibilities </a:t>
            </a:r>
            <a:endParaRPr lang="en-GB" sz="190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900">
                <a:effectLst/>
                <a:latin typeface="Century Gothic" panose="020B0502020202020204" pitchFamily="34" charset="0"/>
                <a:ea typeface="Calibri" panose="020F0502020204030204" pitchFamily="34" charset="0"/>
                <a:cs typeface="Times New Roman" panose="02020603050405020304" pitchFamily="18" charset="0"/>
              </a:rPr>
              <a:t>• Communicating a child’s pro-social behaviours with parents and/carers as appropriate </a:t>
            </a:r>
            <a:endParaRPr lang="en-GB" sz="190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900">
                <a:effectLst/>
                <a:latin typeface="Century Gothic" panose="020B0502020202020204" pitchFamily="34" charset="0"/>
                <a:ea typeface="Calibri" panose="020F0502020204030204" pitchFamily="34" charset="0"/>
                <a:cs typeface="Times New Roman" panose="02020603050405020304" pitchFamily="18" charset="0"/>
              </a:rPr>
              <a:t>• Using stickers, certificates, merits, value of the week, marbles etc</a:t>
            </a:r>
            <a:endParaRPr lang="en-GB" sz="190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900">
                <a:effectLst/>
                <a:latin typeface="Century Gothic" panose="020B0502020202020204" pitchFamily="34" charset="0"/>
                <a:ea typeface="Calibri" panose="020F0502020204030204" pitchFamily="34" charset="0"/>
                <a:cs typeface="Times New Roman" panose="02020603050405020304" pitchFamily="18" charset="0"/>
              </a:rPr>
              <a:t>• Building in ‘motivators’ following the engagement of ‘adult directed activities’ </a:t>
            </a:r>
            <a:endParaRPr lang="en-GB" sz="190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900">
                <a:effectLst/>
                <a:latin typeface="Century Gothic" panose="020B0502020202020204" pitchFamily="34" charset="0"/>
                <a:ea typeface="Calibri" panose="020F0502020204030204" pitchFamily="34" charset="0"/>
                <a:cs typeface="Times New Roman" panose="02020603050405020304" pitchFamily="18" charset="0"/>
              </a:rPr>
              <a:t>• Awarding Teacher and Head Teacher </a:t>
            </a:r>
            <a:r>
              <a:rPr lang="en-GB" sz="1900">
                <a:latin typeface="Century Gothic" panose="020B0502020202020204" pitchFamily="34" charset="0"/>
                <a:ea typeface="Calibri" panose="020F0502020204030204" pitchFamily="34" charset="0"/>
                <a:cs typeface="Times New Roman" panose="02020603050405020304" pitchFamily="18" charset="0"/>
              </a:rPr>
              <a:t>awards</a:t>
            </a:r>
            <a:endParaRPr lang="en-GB" sz="190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900">
                <a:effectLst/>
                <a:latin typeface="Century Gothic" panose="020B0502020202020204" pitchFamily="34" charset="0"/>
                <a:ea typeface="Calibri" panose="020F0502020204030204" pitchFamily="34" charset="0"/>
                <a:cs typeface="Times New Roman" panose="02020603050405020304" pitchFamily="18" charset="0"/>
              </a:rPr>
              <a:t>• Acknowledging pupils in Friday Celebration assembly </a:t>
            </a:r>
            <a:endParaRPr lang="en-GB" sz="190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900">
                <a:effectLst/>
                <a:latin typeface="Century Gothic" panose="020B0502020202020204" pitchFamily="34" charset="0"/>
                <a:ea typeface="Calibri" panose="020F0502020204030204" pitchFamily="34" charset="0"/>
                <a:cs typeface="Times New Roman" panose="02020603050405020304" pitchFamily="18" charset="0"/>
              </a:rPr>
              <a:t>• Recognising care and respect of the learning environment </a:t>
            </a:r>
            <a:endParaRPr lang="en-GB" sz="190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900">
                <a:effectLst/>
                <a:latin typeface="Century Gothic" panose="020B0502020202020204" pitchFamily="34" charset="0"/>
                <a:ea typeface="Calibri" panose="020F0502020204030204" pitchFamily="34" charset="0"/>
                <a:cs typeface="Times New Roman" panose="02020603050405020304" pitchFamily="18" charset="0"/>
              </a:rPr>
              <a:t>• Modelling and teaching children to self-regulate using resources that help pupils to stay calm and to understand their own emotions </a:t>
            </a:r>
            <a:endParaRPr lang="en-GB" sz="190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endParaRPr lang="en-GB" sz="180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endParaRPr lang="en-GB" sz="1800">
              <a:effectLst/>
              <a:latin typeface="Calibri" panose="020F0502020204030204" pitchFamily="34" charset="0"/>
              <a:ea typeface="Calibri" panose="020F0502020204030204" pitchFamily="34" charset="0"/>
              <a:cs typeface="Times New Roman" panose="02020603050405020304" pitchFamily="18" charset="0"/>
            </a:endParaRPr>
          </a:p>
          <a:p>
            <a:endParaRPr lang="en-GB">
              <a:cs typeface="Calibri"/>
            </a:endParaRPr>
          </a:p>
        </p:txBody>
      </p:sp>
      <p:pic>
        <p:nvPicPr>
          <p:cNvPr id="5124" name="Picture 4" descr="Sarah @ Stay At Home Educator | Learning Activities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63802" y="159292"/>
            <a:ext cx="1623428" cy="162342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black and white shield with a castle and deer&#10;&#10;Description automatically generated">
            <a:extLst>
              <a:ext uri="{FF2B5EF4-FFF2-40B4-BE49-F238E27FC236}">
                <a16:creationId xmlns:a16="http://schemas.microsoft.com/office/drawing/2014/main" id="{1C2ED7C1-9FE4-0160-C024-62B89DA964C0}"/>
              </a:ext>
            </a:extLst>
          </p:cNvPr>
          <p:cNvPicPr>
            <a:picLocks noChangeAspect="1"/>
          </p:cNvPicPr>
          <p:nvPr/>
        </p:nvPicPr>
        <p:blipFill>
          <a:blip r:embed="rId3"/>
          <a:stretch>
            <a:fillRect/>
          </a:stretch>
        </p:blipFill>
        <p:spPr>
          <a:xfrm>
            <a:off x="10450722" y="3873798"/>
            <a:ext cx="1541613" cy="1655195"/>
          </a:xfrm>
          <a:prstGeom prst="rect">
            <a:avLst/>
          </a:prstGeom>
        </p:spPr>
      </p:pic>
    </p:spTree>
    <p:extLst>
      <p:ext uri="{BB962C8B-B14F-4D97-AF65-F5344CB8AC3E}">
        <p14:creationId xmlns:p14="http://schemas.microsoft.com/office/powerpoint/2010/main" val="7050617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E6310-5EA9-4CAD-9B42-57514EB01D89}"/>
              </a:ext>
            </a:extLst>
          </p:cNvPr>
          <p:cNvSpPr>
            <a:spLocks noGrp="1"/>
          </p:cNvSpPr>
          <p:nvPr>
            <p:ph type="title"/>
          </p:nvPr>
        </p:nvSpPr>
        <p:spPr>
          <a:xfrm>
            <a:off x="645641" y="275653"/>
            <a:ext cx="8534400" cy="1507067"/>
          </a:xfrm>
        </p:spPr>
        <p:txBody>
          <a:bodyPr>
            <a:normAutofit/>
          </a:bodyPr>
          <a:lstStyle/>
          <a:p>
            <a:r>
              <a:rPr lang="en-GB" sz="7200" b="1">
                <a:cs typeface="Calibri Light"/>
              </a:rPr>
              <a:t>BEHAVIOUR</a:t>
            </a:r>
            <a:endParaRPr lang="en-GB" sz="7200" b="1"/>
          </a:p>
        </p:txBody>
      </p:sp>
      <p:sp>
        <p:nvSpPr>
          <p:cNvPr id="3" name="Content Placeholder 2">
            <a:extLst>
              <a:ext uri="{FF2B5EF4-FFF2-40B4-BE49-F238E27FC236}">
                <a16:creationId xmlns:a16="http://schemas.microsoft.com/office/drawing/2014/main" id="{3062B08A-0F13-4245-81CD-15A87CBBF0B0}"/>
              </a:ext>
            </a:extLst>
          </p:cNvPr>
          <p:cNvSpPr>
            <a:spLocks noGrp="1"/>
          </p:cNvSpPr>
          <p:nvPr>
            <p:ph idx="1"/>
          </p:nvPr>
        </p:nvSpPr>
        <p:spPr>
          <a:xfrm>
            <a:off x="0" y="1899080"/>
            <a:ext cx="11776675" cy="4958919"/>
          </a:xfrm>
        </p:spPr>
        <p:txBody>
          <a:bodyPr vert="horz" lIns="91440" tIns="45720" rIns="91440" bIns="45720" rtlCol="0" anchor="t">
            <a:normAutofit/>
          </a:bodyPr>
          <a:lstStyle/>
          <a:p>
            <a:r>
              <a:rPr lang="en-GB" sz="3200">
                <a:cs typeface="Calibri"/>
              </a:rPr>
              <a:t>Class rewards – each class has its own reward system for whole class rewards</a:t>
            </a:r>
          </a:p>
          <a:p>
            <a:r>
              <a:rPr lang="en-GB" sz="3200">
                <a:cs typeface="Calibri"/>
              </a:rPr>
              <a:t>Merits are received for positive work. Headteachers certificates are then received on receipt of 10 merits</a:t>
            </a:r>
          </a:p>
          <a:p>
            <a:r>
              <a:rPr lang="en-GB" sz="3200">
                <a:cs typeface="Calibri"/>
              </a:rPr>
              <a:t>Values certificates are given out each week to a child in each class who has demonstrated the value that week</a:t>
            </a:r>
          </a:p>
          <a:p>
            <a:r>
              <a:rPr lang="en-GB" sz="3200">
                <a:cs typeface="Calibri"/>
              </a:rPr>
              <a:t>Please share any outside achievements with us, we love to hear about them and celebrate what the children have achieved.</a:t>
            </a:r>
          </a:p>
          <a:p>
            <a:r>
              <a:rPr lang="en-GB" sz="3200">
                <a:cs typeface="Calibri"/>
              </a:rPr>
              <a:t>Celebration assembly on Fridays at 9am – all parents are welcome</a:t>
            </a:r>
          </a:p>
        </p:txBody>
      </p:sp>
      <p:pic>
        <p:nvPicPr>
          <p:cNvPr id="5124" name="Picture 4" descr="Sarah @ Stay At Home Educator | Learning Activities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63802" y="159292"/>
            <a:ext cx="1623428" cy="162342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black and white shield with a castle and deer&#10;&#10;Description automatically generated">
            <a:extLst>
              <a:ext uri="{FF2B5EF4-FFF2-40B4-BE49-F238E27FC236}">
                <a16:creationId xmlns:a16="http://schemas.microsoft.com/office/drawing/2014/main" id="{AB75D5CA-9ADF-0714-2469-B410CB2ED29D}"/>
              </a:ext>
            </a:extLst>
          </p:cNvPr>
          <p:cNvPicPr>
            <a:picLocks noChangeAspect="1"/>
          </p:cNvPicPr>
          <p:nvPr/>
        </p:nvPicPr>
        <p:blipFill>
          <a:blip r:embed="rId3"/>
          <a:stretch>
            <a:fillRect/>
          </a:stretch>
        </p:blipFill>
        <p:spPr>
          <a:xfrm>
            <a:off x="10652005" y="365722"/>
            <a:ext cx="1124670" cy="1209497"/>
          </a:xfrm>
          <a:prstGeom prst="rect">
            <a:avLst/>
          </a:prstGeom>
        </p:spPr>
      </p:pic>
    </p:spTree>
    <p:extLst>
      <p:ext uri="{BB962C8B-B14F-4D97-AF65-F5344CB8AC3E}">
        <p14:creationId xmlns:p14="http://schemas.microsoft.com/office/powerpoint/2010/main" val="30247316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E6310-5EA9-4CAD-9B42-57514EB01D89}"/>
              </a:ext>
            </a:extLst>
          </p:cNvPr>
          <p:cNvSpPr>
            <a:spLocks noGrp="1"/>
          </p:cNvSpPr>
          <p:nvPr>
            <p:ph type="title"/>
          </p:nvPr>
        </p:nvSpPr>
        <p:spPr>
          <a:xfrm>
            <a:off x="645641" y="275653"/>
            <a:ext cx="8534400" cy="1507067"/>
          </a:xfrm>
        </p:spPr>
        <p:txBody>
          <a:bodyPr>
            <a:normAutofit/>
          </a:bodyPr>
          <a:lstStyle/>
          <a:p>
            <a:r>
              <a:rPr lang="en-GB" sz="7200" b="1">
                <a:cs typeface="Calibri Light"/>
              </a:rPr>
              <a:t>BEHAVIOUR</a:t>
            </a:r>
            <a:endParaRPr lang="en-GB" sz="7200" b="1"/>
          </a:p>
        </p:txBody>
      </p:sp>
      <p:sp>
        <p:nvSpPr>
          <p:cNvPr id="3" name="Content Placeholder 2">
            <a:extLst>
              <a:ext uri="{FF2B5EF4-FFF2-40B4-BE49-F238E27FC236}">
                <a16:creationId xmlns:a16="http://schemas.microsoft.com/office/drawing/2014/main" id="{3062B08A-0F13-4245-81CD-15A87CBBF0B0}"/>
              </a:ext>
            </a:extLst>
          </p:cNvPr>
          <p:cNvSpPr>
            <a:spLocks noGrp="1"/>
          </p:cNvSpPr>
          <p:nvPr>
            <p:ph idx="1"/>
          </p:nvPr>
        </p:nvSpPr>
        <p:spPr>
          <a:xfrm>
            <a:off x="548062" y="1982401"/>
            <a:ext cx="10709365" cy="4875599"/>
          </a:xfrm>
        </p:spPr>
        <p:txBody>
          <a:bodyPr vert="horz" lIns="91440" tIns="45720" rIns="91440" bIns="45720" rtlCol="0" anchor="t">
            <a:normAutofit/>
          </a:bodyPr>
          <a:lstStyle/>
          <a:p>
            <a:r>
              <a:rPr lang="en-GB">
                <a:cs typeface="Calibri"/>
              </a:rPr>
              <a:t>The Behaviour policy was re-written in January. Please ensure you have read it and are clear on our procedures within school. This includes our behaviour steps and level letters. </a:t>
            </a:r>
          </a:p>
        </p:txBody>
      </p:sp>
      <p:pic>
        <p:nvPicPr>
          <p:cNvPr id="5124" name="Picture 4" descr="Sarah @ Stay At Home Educator | Learning Activities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63802" y="159292"/>
            <a:ext cx="1623428" cy="162342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E7FD7A5C-8AB0-2DAB-DFDD-B602F6307B58}"/>
              </a:ext>
            </a:extLst>
          </p:cNvPr>
          <p:cNvPicPr>
            <a:picLocks noChangeAspect="1"/>
          </p:cNvPicPr>
          <p:nvPr/>
        </p:nvPicPr>
        <p:blipFill>
          <a:blip r:embed="rId3"/>
          <a:stretch>
            <a:fillRect/>
          </a:stretch>
        </p:blipFill>
        <p:spPr>
          <a:xfrm>
            <a:off x="1746534" y="2829698"/>
            <a:ext cx="2630758" cy="3492156"/>
          </a:xfrm>
          <a:prstGeom prst="rect">
            <a:avLst/>
          </a:prstGeom>
        </p:spPr>
      </p:pic>
      <p:pic>
        <p:nvPicPr>
          <p:cNvPr id="7" name="Picture 6">
            <a:extLst>
              <a:ext uri="{FF2B5EF4-FFF2-40B4-BE49-F238E27FC236}">
                <a16:creationId xmlns:a16="http://schemas.microsoft.com/office/drawing/2014/main" id="{A1829ED3-B369-24D0-5241-B8CD0CAACFED}"/>
              </a:ext>
            </a:extLst>
          </p:cNvPr>
          <p:cNvPicPr>
            <a:picLocks noChangeAspect="1"/>
          </p:cNvPicPr>
          <p:nvPr/>
        </p:nvPicPr>
        <p:blipFill>
          <a:blip r:embed="rId4"/>
          <a:stretch>
            <a:fillRect/>
          </a:stretch>
        </p:blipFill>
        <p:spPr>
          <a:xfrm>
            <a:off x="6954964" y="2829698"/>
            <a:ext cx="2137208" cy="3552464"/>
          </a:xfrm>
          <a:prstGeom prst="rect">
            <a:avLst/>
          </a:prstGeom>
        </p:spPr>
      </p:pic>
      <p:pic>
        <p:nvPicPr>
          <p:cNvPr id="6" name="Picture 5" descr="A black and white shield with a castle and deer&#10;&#10;Description automatically generated">
            <a:extLst>
              <a:ext uri="{FF2B5EF4-FFF2-40B4-BE49-F238E27FC236}">
                <a16:creationId xmlns:a16="http://schemas.microsoft.com/office/drawing/2014/main" id="{62711385-6B77-7E7F-BFF6-B2A89F77C9CB}"/>
              </a:ext>
            </a:extLst>
          </p:cNvPr>
          <p:cNvPicPr>
            <a:picLocks noChangeAspect="1"/>
          </p:cNvPicPr>
          <p:nvPr/>
        </p:nvPicPr>
        <p:blipFill>
          <a:blip r:embed="rId5"/>
          <a:stretch>
            <a:fillRect/>
          </a:stretch>
        </p:blipFill>
        <p:spPr>
          <a:xfrm>
            <a:off x="10364458" y="4808327"/>
            <a:ext cx="1642254" cy="1784590"/>
          </a:xfrm>
          <a:prstGeom prst="rect">
            <a:avLst/>
          </a:prstGeom>
        </p:spPr>
      </p:pic>
    </p:spTree>
    <p:extLst>
      <p:ext uri="{BB962C8B-B14F-4D97-AF65-F5344CB8AC3E}">
        <p14:creationId xmlns:p14="http://schemas.microsoft.com/office/powerpoint/2010/main" val="15988998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E6310-5EA9-4CAD-9B42-57514EB01D89}"/>
              </a:ext>
            </a:extLst>
          </p:cNvPr>
          <p:cNvSpPr>
            <a:spLocks noGrp="1"/>
          </p:cNvSpPr>
          <p:nvPr>
            <p:ph type="title"/>
          </p:nvPr>
        </p:nvSpPr>
        <p:spPr>
          <a:xfrm>
            <a:off x="2409895" y="297168"/>
            <a:ext cx="8534400" cy="1507067"/>
          </a:xfrm>
        </p:spPr>
        <p:txBody>
          <a:bodyPr>
            <a:normAutofit/>
          </a:bodyPr>
          <a:lstStyle/>
          <a:p>
            <a:r>
              <a:rPr lang="en-GB" sz="7200" b="1">
                <a:cs typeface="Calibri Light"/>
              </a:rPr>
              <a:t>Mobile phones</a:t>
            </a:r>
            <a:endParaRPr lang="en-GB" sz="7200" b="1"/>
          </a:p>
        </p:txBody>
      </p:sp>
      <p:sp>
        <p:nvSpPr>
          <p:cNvPr id="3" name="Content Placeholder 2">
            <a:extLst>
              <a:ext uri="{FF2B5EF4-FFF2-40B4-BE49-F238E27FC236}">
                <a16:creationId xmlns:a16="http://schemas.microsoft.com/office/drawing/2014/main" id="{3062B08A-0F13-4245-81CD-15A87CBBF0B0}"/>
              </a:ext>
            </a:extLst>
          </p:cNvPr>
          <p:cNvSpPr>
            <a:spLocks noGrp="1"/>
          </p:cNvSpPr>
          <p:nvPr>
            <p:ph idx="1"/>
          </p:nvPr>
        </p:nvSpPr>
        <p:spPr>
          <a:xfrm>
            <a:off x="0" y="1879454"/>
            <a:ext cx="12192000" cy="4756597"/>
          </a:xfrm>
        </p:spPr>
        <p:txBody>
          <a:bodyPr vert="horz" lIns="91440" tIns="45720" rIns="91440" bIns="45720" rtlCol="0" anchor="t">
            <a:normAutofit/>
          </a:bodyPr>
          <a:lstStyle/>
          <a:p>
            <a:r>
              <a:rPr lang="en-GB" sz="2400">
                <a:cs typeface="Calibri"/>
              </a:rPr>
              <a:t>We are supporting the ‘Smartphone free childhood’ campaign. As such we actively encourage you not to purchase a smart phone for your child. </a:t>
            </a:r>
          </a:p>
          <a:p>
            <a:r>
              <a:rPr lang="en-GB" sz="2400">
                <a:cs typeface="Calibri"/>
              </a:rPr>
              <a:t>As a town the schools are working together to have a collective approach on this moving forward.</a:t>
            </a:r>
          </a:p>
          <a:p>
            <a:r>
              <a:rPr lang="en-GB" sz="2400">
                <a:cs typeface="Calibri"/>
              </a:rPr>
              <a:t>Please read more about it at </a:t>
            </a:r>
            <a:r>
              <a:rPr lang="en-GB" sz="2400">
                <a:cs typeface="Calibri"/>
                <a:hlinkClick r:id="rId2"/>
              </a:rPr>
              <a:t>https://smartphonefreechildhood.co.uk/</a:t>
            </a:r>
            <a:endParaRPr lang="en-GB" sz="2400">
              <a:cs typeface="Calibri"/>
            </a:endParaRPr>
          </a:p>
          <a:p>
            <a:r>
              <a:rPr lang="en-GB" sz="2400">
                <a:cs typeface="Calibri"/>
              </a:rPr>
              <a:t>Mobile phones are allowed in Y5 and Y6. They are to be handed in as soon as they enter school and will be returned at the end of the day</a:t>
            </a:r>
          </a:p>
          <a:p>
            <a:r>
              <a:rPr lang="en-GB" sz="2400">
                <a:cs typeface="Calibri"/>
              </a:rPr>
              <a:t>If your child does have a mobile phone, please carefully monitor their interaction on it. The social media issues which occur happen at home continue into school and significantly impact mental health and learning. We need to work together to support our children. </a:t>
            </a:r>
          </a:p>
        </p:txBody>
      </p:sp>
      <p:pic>
        <p:nvPicPr>
          <p:cNvPr id="5" name="Picture 4" descr="A black and white shield with a castle and deer&#10;&#10;Description automatically generated">
            <a:extLst>
              <a:ext uri="{FF2B5EF4-FFF2-40B4-BE49-F238E27FC236}">
                <a16:creationId xmlns:a16="http://schemas.microsoft.com/office/drawing/2014/main" id="{D8C637CA-7347-D0A7-C57B-EF825A3B244C}"/>
              </a:ext>
            </a:extLst>
          </p:cNvPr>
          <p:cNvPicPr>
            <a:picLocks noChangeAspect="1"/>
          </p:cNvPicPr>
          <p:nvPr/>
        </p:nvPicPr>
        <p:blipFill>
          <a:blip r:embed="rId3"/>
          <a:stretch>
            <a:fillRect/>
          </a:stretch>
        </p:blipFill>
        <p:spPr>
          <a:xfrm>
            <a:off x="10421967" y="221949"/>
            <a:ext cx="1426594" cy="1554553"/>
          </a:xfrm>
          <a:prstGeom prst="rect">
            <a:avLst/>
          </a:prstGeom>
        </p:spPr>
      </p:pic>
    </p:spTree>
    <p:extLst>
      <p:ext uri="{BB962C8B-B14F-4D97-AF65-F5344CB8AC3E}">
        <p14:creationId xmlns:p14="http://schemas.microsoft.com/office/powerpoint/2010/main" val="30659453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919" y="366346"/>
            <a:ext cx="8534400" cy="1507067"/>
          </a:xfrm>
        </p:spPr>
        <p:txBody>
          <a:bodyPr>
            <a:normAutofit/>
          </a:bodyPr>
          <a:lstStyle/>
          <a:p>
            <a:r>
              <a:rPr lang="en-GB" sz="6600" b="1"/>
              <a:t>Helping in school</a:t>
            </a:r>
          </a:p>
        </p:txBody>
      </p:sp>
      <p:sp>
        <p:nvSpPr>
          <p:cNvPr id="3" name="Content Placeholder 2"/>
          <p:cNvSpPr>
            <a:spLocks noGrp="1"/>
          </p:cNvSpPr>
          <p:nvPr>
            <p:ph idx="1"/>
          </p:nvPr>
        </p:nvSpPr>
        <p:spPr>
          <a:xfrm>
            <a:off x="185289" y="2011680"/>
            <a:ext cx="10179170" cy="4479974"/>
          </a:xfrm>
        </p:spPr>
        <p:txBody>
          <a:bodyPr>
            <a:normAutofit lnSpcReduction="10000"/>
          </a:bodyPr>
          <a:lstStyle/>
          <a:p>
            <a:r>
              <a:rPr lang="en-GB" sz="3600"/>
              <a:t>Parent volunteers are very welcome in school, either regularly or ad-hoc. A DBS check is required – forms from the office.</a:t>
            </a:r>
          </a:p>
          <a:p>
            <a:r>
              <a:rPr lang="en-GB" sz="3600"/>
              <a:t>Reading with children – we really appreciate this in KS2.</a:t>
            </a:r>
          </a:p>
          <a:p>
            <a:r>
              <a:rPr lang="en-GB" sz="3600"/>
              <a:t>WISPA are always wanting and needing parental engagement – please get involved! The funds they raise help to provide a range of wider opportunities for your children as well as resources in school.</a:t>
            </a:r>
          </a:p>
        </p:txBody>
      </p:sp>
      <p:pic>
        <p:nvPicPr>
          <p:cNvPr id="5" name="Picture 4" descr="A black and white shield with a castle and deer&#10;&#10;Description automatically generated">
            <a:extLst>
              <a:ext uri="{FF2B5EF4-FFF2-40B4-BE49-F238E27FC236}">
                <a16:creationId xmlns:a16="http://schemas.microsoft.com/office/drawing/2014/main" id="{A12930C8-91D8-E491-A185-2B68A1440686}"/>
              </a:ext>
            </a:extLst>
          </p:cNvPr>
          <p:cNvPicPr>
            <a:picLocks noChangeAspect="1"/>
          </p:cNvPicPr>
          <p:nvPr/>
        </p:nvPicPr>
        <p:blipFill>
          <a:blip r:embed="rId2"/>
          <a:stretch>
            <a:fillRect/>
          </a:stretch>
        </p:blipFill>
        <p:spPr>
          <a:xfrm>
            <a:off x="10364458" y="4808327"/>
            <a:ext cx="1642254" cy="1784590"/>
          </a:xfrm>
          <a:prstGeom prst="rect">
            <a:avLst/>
          </a:prstGeom>
        </p:spPr>
      </p:pic>
    </p:spTree>
    <p:extLst>
      <p:ext uri="{BB962C8B-B14F-4D97-AF65-F5344CB8AC3E}">
        <p14:creationId xmlns:p14="http://schemas.microsoft.com/office/powerpoint/2010/main" val="23634815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EC108-38D4-4891-8B50-A344323DE650}"/>
              </a:ext>
            </a:extLst>
          </p:cNvPr>
          <p:cNvSpPr>
            <a:spLocks noGrp="1"/>
          </p:cNvSpPr>
          <p:nvPr>
            <p:ph type="title"/>
          </p:nvPr>
        </p:nvSpPr>
        <p:spPr>
          <a:xfrm>
            <a:off x="3233775" y="304553"/>
            <a:ext cx="8534400" cy="1507067"/>
          </a:xfrm>
        </p:spPr>
        <p:txBody>
          <a:bodyPr>
            <a:normAutofit/>
          </a:bodyPr>
          <a:lstStyle/>
          <a:p>
            <a:r>
              <a:rPr lang="en-GB" sz="8000" b="1">
                <a:cs typeface="Calibri Light"/>
              </a:rPr>
              <a:t>Reminders</a:t>
            </a:r>
            <a:endParaRPr lang="en-GB" sz="8000" b="1"/>
          </a:p>
        </p:txBody>
      </p:sp>
      <p:sp>
        <p:nvSpPr>
          <p:cNvPr id="3" name="Content Placeholder 2">
            <a:extLst>
              <a:ext uri="{FF2B5EF4-FFF2-40B4-BE49-F238E27FC236}">
                <a16:creationId xmlns:a16="http://schemas.microsoft.com/office/drawing/2014/main" id="{28121047-07FE-4E37-91E7-9A3317052326}"/>
              </a:ext>
            </a:extLst>
          </p:cNvPr>
          <p:cNvSpPr>
            <a:spLocks noGrp="1"/>
          </p:cNvSpPr>
          <p:nvPr>
            <p:ph idx="1"/>
          </p:nvPr>
        </p:nvSpPr>
        <p:spPr>
          <a:xfrm>
            <a:off x="185288" y="2005258"/>
            <a:ext cx="10529327" cy="4741827"/>
          </a:xfrm>
        </p:spPr>
        <p:txBody>
          <a:bodyPr vert="horz" lIns="91440" tIns="45720" rIns="91440" bIns="45720" rtlCol="0" anchor="t">
            <a:normAutofit/>
          </a:bodyPr>
          <a:lstStyle/>
          <a:p>
            <a:r>
              <a:rPr lang="en-GB" sz="2800">
                <a:cs typeface="Calibri"/>
              </a:rPr>
              <a:t>Most children benefit from having a piece of fruit at break time</a:t>
            </a:r>
          </a:p>
          <a:p>
            <a:r>
              <a:rPr lang="en-GB" sz="2800"/>
              <a:t>No sweets in lunchboxes</a:t>
            </a:r>
          </a:p>
          <a:p>
            <a:r>
              <a:rPr lang="en-GB" sz="2800"/>
              <a:t>Please let us know if pick up arrangements change </a:t>
            </a:r>
          </a:p>
          <a:p>
            <a:r>
              <a:rPr lang="en-GB" sz="2800"/>
              <a:t>Let the office know of any regular pick up changes</a:t>
            </a:r>
          </a:p>
          <a:p>
            <a:r>
              <a:rPr lang="en-GB" sz="2800"/>
              <a:t>Encourage your children to talk to the adults in school – we cannot help if we do not know. Any problems that arise are better dealt with there and then rather than at a later time</a:t>
            </a:r>
          </a:p>
          <a:p>
            <a:r>
              <a:rPr lang="en-GB" sz="2800"/>
              <a:t>Stationery is provided so please leave all personal items at home</a:t>
            </a:r>
          </a:p>
          <a:p>
            <a:r>
              <a:rPr lang="en-GB" sz="2800"/>
              <a:t>A named water bottle is needed in school daily</a:t>
            </a:r>
          </a:p>
          <a:p>
            <a:endParaRPr lang="en-GB">
              <a:cs typeface="Calibri"/>
            </a:endParaRPr>
          </a:p>
          <a:p>
            <a:endParaRPr lang="en-GB">
              <a:cs typeface="Calibri"/>
            </a:endParaRPr>
          </a:p>
        </p:txBody>
      </p:sp>
      <p:pic>
        <p:nvPicPr>
          <p:cNvPr id="5" name="Picture 4" descr="A black and white shield with a castle and deer&#10;&#10;Description automatically generated">
            <a:extLst>
              <a:ext uri="{FF2B5EF4-FFF2-40B4-BE49-F238E27FC236}">
                <a16:creationId xmlns:a16="http://schemas.microsoft.com/office/drawing/2014/main" id="{B4DDF231-503B-E9FA-8665-1A53EEE642A1}"/>
              </a:ext>
            </a:extLst>
          </p:cNvPr>
          <p:cNvPicPr>
            <a:picLocks noChangeAspect="1"/>
          </p:cNvPicPr>
          <p:nvPr/>
        </p:nvPicPr>
        <p:blipFill>
          <a:blip r:embed="rId2"/>
          <a:stretch>
            <a:fillRect/>
          </a:stretch>
        </p:blipFill>
        <p:spPr>
          <a:xfrm>
            <a:off x="10479476" y="5023987"/>
            <a:ext cx="1527236" cy="1568930"/>
          </a:xfrm>
          <a:prstGeom prst="rect">
            <a:avLst/>
          </a:prstGeom>
        </p:spPr>
      </p:pic>
    </p:spTree>
    <p:extLst>
      <p:ext uri="{BB962C8B-B14F-4D97-AF65-F5344CB8AC3E}">
        <p14:creationId xmlns:p14="http://schemas.microsoft.com/office/powerpoint/2010/main" val="33188926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E810B-9C28-47D9-8F8B-1D09EC7DA199}"/>
              </a:ext>
            </a:extLst>
          </p:cNvPr>
          <p:cNvSpPr>
            <a:spLocks noGrp="1"/>
          </p:cNvSpPr>
          <p:nvPr>
            <p:ph type="title"/>
          </p:nvPr>
        </p:nvSpPr>
        <p:spPr>
          <a:xfrm>
            <a:off x="1114518" y="3626720"/>
            <a:ext cx="8534400" cy="1507067"/>
          </a:xfrm>
        </p:spPr>
        <p:txBody>
          <a:bodyPr/>
          <a:lstStyle/>
          <a:p>
            <a:r>
              <a:rPr lang="en-GB">
                <a:cs typeface="Calibri Light"/>
              </a:rPr>
              <a:t>Communication</a:t>
            </a:r>
            <a:endParaRPr lang="en-GB"/>
          </a:p>
        </p:txBody>
      </p:sp>
      <p:sp>
        <p:nvSpPr>
          <p:cNvPr id="3" name="Content Placeholder 2">
            <a:extLst>
              <a:ext uri="{FF2B5EF4-FFF2-40B4-BE49-F238E27FC236}">
                <a16:creationId xmlns:a16="http://schemas.microsoft.com/office/drawing/2014/main" id="{D43CFCBB-1266-4552-A9D7-A73521C2B4AD}"/>
              </a:ext>
            </a:extLst>
          </p:cNvPr>
          <p:cNvSpPr>
            <a:spLocks noGrp="1"/>
          </p:cNvSpPr>
          <p:nvPr>
            <p:ph idx="1"/>
          </p:nvPr>
        </p:nvSpPr>
        <p:spPr>
          <a:xfrm>
            <a:off x="505326" y="2651760"/>
            <a:ext cx="10255763" cy="3749040"/>
          </a:xfrm>
        </p:spPr>
        <p:txBody>
          <a:bodyPr vert="horz" lIns="91440" tIns="45720" rIns="91440" bIns="45720" rtlCol="0" anchor="t">
            <a:normAutofit/>
          </a:bodyPr>
          <a:lstStyle/>
          <a:p>
            <a:r>
              <a:rPr lang="en-GB" sz="3600">
                <a:ea typeface="+mn-lt"/>
                <a:cs typeface="+mn-lt"/>
              </a:rPr>
              <a:t>Everything we do is because we believe it will benefit the children. If you think there is something we should know that will help us help your child, please do tell us!</a:t>
            </a:r>
          </a:p>
          <a:p>
            <a:r>
              <a:rPr lang="en-GB" sz="3600">
                <a:cs typeface="Calibri"/>
              </a:rPr>
              <a:t>Please catch us at the start or the end of the day for any quick messages. For any longer discussions, please arrange a meeting.</a:t>
            </a:r>
          </a:p>
        </p:txBody>
      </p:sp>
      <p:pic>
        <p:nvPicPr>
          <p:cNvPr id="5" name="Picture 4" descr="A black and white shield with a castle and deer&#10;&#10;Description automatically generated">
            <a:extLst>
              <a:ext uri="{FF2B5EF4-FFF2-40B4-BE49-F238E27FC236}">
                <a16:creationId xmlns:a16="http://schemas.microsoft.com/office/drawing/2014/main" id="{87F107CB-40F6-E14B-FE17-19763E98F61D}"/>
              </a:ext>
            </a:extLst>
          </p:cNvPr>
          <p:cNvPicPr>
            <a:picLocks noChangeAspect="1"/>
          </p:cNvPicPr>
          <p:nvPr/>
        </p:nvPicPr>
        <p:blipFill>
          <a:blip r:embed="rId2"/>
          <a:stretch>
            <a:fillRect/>
          </a:stretch>
        </p:blipFill>
        <p:spPr>
          <a:xfrm>
            <a:off x="10590235" y="5132882"/>
            <a:ext cx="1416477" cy="1460035"/>
          </a:xfrm>
          <a:prstGeom prst="rect">
            <a:avLst/>
          </a:prstGeom>
        </p:spPr>
      </p:pic>
    </p:spTree>
    <p:extLst>
      <p:ext uri="{BB962C8B-B14F-4D97-AF65-F5344CB8AC3E}">
        <p14:creationId xmlns:p14="http://schemas.microsoft.com/office/powerpoint/2010/main" val="2981767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Free Staff Cliparts, Download Free Staff Cliparts png images, Free ClipArts  on Clipart Library"/>
          <p:cNvSpPr>
            <a:spLocks noChangeAspect="1" noChangeArrowheads="1"/>
          </p:cNvSpPr>
          <p:nvPr/>
        </p:nvSpPr>
        <p:spPr bwMode="auto">
          <a:xfrm>
            <a:off x="4414754" y="1736724"/>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Title 1">
            <a:extLst>
              <a:ext uri="{FF2B5EF4-FFF2-40B4-BE49-F238E27FC236}">
                <a16:creationId xmlns:a16="http://schemas.microsoft.com/office/drawing/2014/main" id="{E343AB65-5A8D-9071-07B1-5153373156D3}"/>
              </a:ext>
            </a:extLst>
          </p:cNvPr>
          <p:cNvSpPr txBox="1">
            <a:spLocks/>
          </p:cNvSpPr>
          <p:nvPr/>
        </p:nvSpPr>
        <p:spPr>
          <a:xfrm>
            <a:off x="2731750" y="244997"/>
            <a:ext cx="8025206" cy="1644127"/>
          </a:xfrm>
          <a:prstGeom prst="rect">
            <a:avLst/>
          </a:prstGeom>
        </p:spPr>
        <p:txBody>
          <a:bodyPr vert="horz" lIns="91440" tIns="45720" rIns="91440" bIns="45720" rtlCol="0" anchor="ctr">
            <a:normAutofit fontScale="97500"/>
          </a:bodyPr>
          <a:lst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a:lstStyle>
          <a:p>
            <a:r>
              <a:rPr lang="en-GB" sz="7200" b="1">
                <a:cs typeface="Calibri Light"/>
              </a:rPr>
              <a:t>Meet the team</a:t>
            </a:r>
            <a:endParaRPr lang="en-GB" sz="7200" b="1"/>
          </a:p>
        </p:txBody>
      </p:sp>
      <p:pic>
        <p:nvPicPr>
          <p:cNvPr id="2" name="Picture 1" descr="A black and white shield with a castle and deer&#10;&#10;Description automatically generated">
            <a:extLst>
              <a:ext uri="{FF2B5EF4-FFF2-40B4-BE49-F238E27FC236}">
                <a16:creationId xmlns:a16="http://schemas.microsoft.com/office/drawing/2014/main" id="{718EA50A-D5BB-5396-A9CE-41B27DC2A409}"/>
              </a:ext>
            </a:extLst>
          </p:cNvPr>
          <p:cNvPicPr>
            <a:picLocks noChangeAspect="1"/>
          </p:cNvPicPr>
          <p:nvPr/>
        </p:nvPicPr>
        <p:blipFill>
          <a:blip r:embed="rId2"/>
          <a:stretch>
            <a:fillRect/>
          </a:stretch>
        </p:blipFill>
        <p:spPr>
          <a:xfrm>
            <a:off x="10364458" y="4808327"/>
            <a:ext cx="1642254" cy="1784590"/>
          </a:xfrm>
          <a:prstGeom prst="rect">
            <a:avLst/>
          </a:prstGeom>
        </p:spPr>
      </p:pic>
      <p:sp>
        <p:nvSpPr>
          <p:cNvPr id="7" name="TextBox 6">
            <a:extLst>
              <a:ext uri="{FF2B5EF4-FFF2-40B4-BE49-F238E27FC236}">
                <a16:creationId xmlns:a16="http://schemas.microsoft.com/office/drawing/2014/main" id="{635525A4-87E0-FE71-EF17-09161D774124}"/>
              </a:ext>
            </a:extLst>
          </p:cNvPr>
          <p:cNvSpPr txBox="1"/>
          <p:nvPr/>
        </p:nvSpPr>
        <p:spPr>
          <a:xfrm>
            <a:off x="741875" y="3554175"/>
            <a:ext cx="7645399" cy="1569660"/>
          </a:xfrm>
          <a:prstGeom prst="rect">
            <a:avLst/>
          </a:prstGeom>
          <a:noFill/>
        </p:spPr>
        <p:txBody>
          <a:bodyPr wrap="square" lIns="91440" tIns="45720" rIns="91440" bIns="45720" rtlCol="0" anchor="t">
            <a:spAutoFit/>
          </a:bodyPr>
          <a:lstStyle/>
          <a:p>
            <a:pPr algn="ctr"/>
            <a:r>
              <a:rPr lang="en-GB" sz="4800"/>
              <a:t>Class Teacher – Mrs Taylor</a:t>
            </a:r>
          </a:p>
          <a:p>
            <a:pPr algn="ctr"/>
            <a:r>
              <a:rPr lang="en-GB" sz="4800"/>
              <a:t>TA – Mr Odgen</a:t>
            </a:r>
          </a:p>
        </p:txBody>
      </p:sp>
    </p:spTree>
    <p:extLst>
      <p:ext uri="{BB962C8B-B14F-4D97-AF65-F5344CB8AC3E}">
        <p14:creationId xmlns:p14="http://schemas.microsoft.com/office/powerpoint/2010/main" val="8160226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E810B-9C28-47D9-8F8B-1D09EC7DA199}"/>
              </a:ext>
            </a:extLst>
          </p:cNvPr>
          <p:cNvSpPr>
            <a:spLocks noGrp="1"/>
          </p:cNvSpPr>
          <p:nvPr>
            <p:ph type="title"/>
          </p:nvPr>
        </p:nvSpPr>
        <p:spPr>
          <a:xfrm>
            <a:off x="1114518" y="3626720"/>
            <a:ext cx="8534400" cy="1507067"/>
          </a:xfrm>
        </p:spPr>
        <p:txBody>
          <a:bodyPr/>
          <a:lstStyle/>
          <a:p>
            <a:r>
              <a:rPr lang="en-GB">
                <a:cs typeface="Calibri Light"/>
              </a:rPr>
              <a:t>Communication</a:t>
            </a:r>
            <a:endParaRPr lang="en-GB"/>
          </a:p>
        </p:txBody>
      </p:sp>
      <p:pic>
        <p:nvPicPr>
          <p:cNvPr id="5" name="Picture 4" descr="A black and white shield with a castle and deer&#10;&#10;Description automatically generated">
            <a:extLst>
              <a:ext uri="{FF2B5EF4-FFF2-40B4-BE49-F238E27FC236}">
                <a16:creationId xmlns:a16="http://schemas.microsoft.com/office/drawing/2014/main" id="{87F107CB-40F6-E14B-FE17-19763E98F61D}"/>
              </a:ext>
            </a:extLst>
          </p:cNvPr>
          <p:cNvPicPr>
            <a:picLocks noChangeAspect="1"/>
          </p:cNvPicPr>
          <p:nvPr/>
        </p:nvPicPr>
        <p:blipFill>
          <a:blip r:embed="rId2"/>
          <a:stretch>
            <a:fillRect/>
          </a:stretch>
        </p:blipFill>
        <p:spPr>
          <a:xfrm>
            <a:off x="10364458" y="4808327"/>
            <a:ext cx="1642254" cy="1784590"/>
          </a:xfrm>
          <a:prstGeom prst="rect">
            <a:avLst/>
          </a:prstGeom>
        </p:spPr>
      </p:pic>
      <p:sp>
        <p:nvSpPr>
          <p:cNvPr id="4" name="Title 1">
            <a:extLst>
              <a:ext uri="{FF2B5EF4-FFF2-40B4-BE49-F238E27FC236}">
                <a16:creationId xmlns:a16="http://schemas.microsoft.com/office/drawing/2014/main" id="{B0151EE0-1486-80FD-5487-138CE7788586}"/>
              </a:ext>
            </a:extLst>
          </p:cNvPr>
          <p:cNvSpPr txBox="1">
            <a:spLocks/>
          </p:cNvSpPr>
          <p:nvPr/>
        </p:nvSpPr>
        <p:spPr>
          <a:xfrm>
            <a:off x="192505" y="304553"/>
            <a:ext cx="11575670" cy="1507067"/>
          </a:xfrm>
          <a:prstGeom prst="rect">
            <a:avLst/>
          </a:prstGeom>
        </p:spPr>
        <p:txBody>
          <a:bodyPr vert="horz" lIns="91440" tIns="45720" rIns="91440" bIns="45720" rtlCol="0" anchor="ctr">
            <a:normAutofit lnSpcReduction="10000"/>
          </a:bodyPr>
          <a:lst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a:lstStyle>
          <a:p>
            <a:pPr algn="ctr"/>
            <a:r>
              <a:rPr lang="en-GB" sz="8000" b="1">
                <a:cs typeface="Calibri Light"/>
              </a:rPr>
              <a:t>Dates</a:t>
            </a:r>
          </a:p>
          <a:p>
            <a:pPr algn="ctr"/>
            <a:r>
              <a:rPr lang="en-GB" sz="3600" b="1">
                <a:cs typeface="Calibri Light"/>
              </a:rPr>
              <a:t>Wednesday 4</a:t>
            </a:r>
            <a:r>
              <a:rPr lang="en-GB" sz="3600" b="1" baseline="30000">
                <a:cs typeface="Calibri Light"/>
              </a:rPr>
              <a:t>th</a:t>
            </a:r>
            <a:r>
              <a:rPr lang="en-GB" sz="3600" b="1">
                <a:cs typeface="Calibri Light"/>
              </a:rPr>
              <a:t> </a:t>
            </a:r>
            <a:r>
              <a:rPr lang="en-GB" sz="3600" b="1" err="1">
                <a:cs typeface="Calibri Light"/>
              </a:rPr>
              <a:t>february</a:t>
            </a:r>
            <a:endParaRPr lang="en-GB" sz="8000" b="1"/>
          </a:p>
        </p:txBody>
      </p:sp>
      <p:sp>
        <p:nvSpPr>
          <p:cNvPr id="7" name="object 4">
            <a:extLst>
              <a:ext uri="{FF2B5EF4-FFF2-40B4-BE49-F238E27FC236}">
                <a16:creationId xmlns:a16="http://schemas.microsoft.com/office/drawing/2014/main" id="{C519B571-7B58-ABF7-1439-98A9C4498FC6}"/>
              </a:ext>
            </a:extLst>
          </p:cNvPr>
          <p:cNvSpPr txBox="1">
            <a:spLocks noGrp="1"/>
          </p:cNvSpPr>
          <p:nvPr>
            <p:ph idx="1"/>
          </p:nvPr>
        </p:nvSpPr>
        <p:spPr>
          <a:xfrm>
            <a:off x="820644" y="4910010"/>
            <a:ext cx="10256838" cy="503343"/>
          </a:xfrm>
          <a:prstGeom prst="rect">
            <a:avLst/>
          </a:prstGeom>
        </p:spPr>
        <p:txBody>
          <a:bodyPr vert="horz" wrap="square" lIns="0" tIns="1079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933450" indent="0">
              <a:lnSpc>
                <a:spcPct val="100299"/>
              </a:lnSpc>
              <a:spcBef>
                <a:spcPts val="85"/>
              </a:spcBef>
              <a:buNone/>
            </a:pPr>
            <a:r>
              <a:rPr lang="en-GB" sz="3200" spc="-80">
                <a:latin typeface="Trebuchet MS"/>
                <a:cs typeface="Trebuchet MS"/>
              </a:rPr>
              <a:t>-Wembley Arena</a:t>
            </a:r>
            <a:endParaRPr sz="3200">
              <a:latin typeface="Trebuchet MS"/>
              <a:cs typeface="Trebuchet MS"/>
            </a:endParaRPr>
          </a:p>
        </p:txBody>
      </p:sp>
      <p:sp>
        <p:nvSpPr>
          <p:cNvPr id="3" name="object 4">
            <a:extLst>
              <a:ext uri="{FF2B5EF4-FFF2-40B4-BE49-F238E27FC236}">
                <a16:creationId xmlns:a16="http://schemas.microsoft.com/office/drawing/2014/main" id="{8E355E0F-1172-7F07-7B95-E4E98CA153E7}"/>
              </a:ext>
            </a:extLst>
          </p:cNvPr>
          <p:cNvSpPr/>
          <p:nvPr/>
        </p:nvSpPr>
        <p:spPr>
          <a:xfrm>
            <a:off x="8279081" y="1870392"/>
            <a:ext cx="3852420" cy="2877777"/>
          </a:xfrm>
          <a:prstGeom prst="rect">
            <a:avLst/>
          </a:prstGeom>
          <a:blipFill>
            <a:blip r:embed="rId3" cstate="print"/>
            <a:stretch>
              <a:fillRect/>
            </a:stretch>
          </a:blipFill>
        </p:spPr>
        <p:txBody>
          <a:bodyPr wrap="square" lIns="0" tIns="0" rIns="0" bIns="0" rtlCol="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sp>
        <p:nvSpPr>
          <p:cNvPr id="8" name="object 5">
            <a:extLst>
              <a:ext uri="{FF2B5EF4-FFF2-40B4-BE49-F238E27FC236}">
                <a16:creationId xmlns:a16="http://schemas.microsoft.com/office/drawing/2014/main" id="{2CC79ED3-934A-30C1-1D7C-56C8AB802A4F}"/>
              </a:ext>
            </a:extLst>
          </p:cNvPr>
          <p:cNvSpPr/>
          <p:nvPr/>
        </p:nvSpPr>
        <p:spPr>
          <a:xfrm>
            <a:off x="722810" y="2327460"/>
            <a:ext cx="5798305" cy="1835466"/>
          </a:xfrm>
          <a:prstGeom prst="rect">
            <a:avLst/>
          </a:prstGeom>
          <a:blipFill>
            <a:blip r:embed="rId4" cstate="print"/>
            <a:stretch>
              <a:fillRect/>
            </a:stretch>
          </a:blipFill>
        </p:spPr>
        <p:txBody>
          <a:bodyPr wrap="square" lIns="0" tIns="0" rIns="0" bIns="0" rtlCol="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spTree>
    <p:extLst>
      <p:ext uri="{BB962C8B-B14F-4D97-AF65-F5344CB8AC3E}">
        <p14:creationId xmlns:p14="http://schemas.microsoft.com/office/powerpoint/2010/main" val="7982987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E810B-9C28-47D9-8F8B-1D09EC7DA199}"/>
              </a:ext>
            </a:extLst>
          </p:cNvPr>
          <p:cNvSpPr>
            <a:spLocks noGrp="1"/>
          </p:cNvSpPr>
          <p:nvPr>
            <p:ph type="title"/>
          </p:nvPr>
        </p:nvSpPr>
        <p:spPr>
          <a:xfrm>
            <a:off x="1114518" y="3626720"/>
            <a:ext cx="8534400" cy="1507067"/>
          </a:xfrm>
        </p:spPr>
        <p:txBody>
          <a:bodyPr/>
          <a:lstStyle/>
          <a:p>
            <a:r>
              <a:rPr lang="en-GB">
                <a:cs typeface="Calibri Light"/>
              </a:rPr>
              <a:t>Communication</a:t>
            </a:r>
            <a:endParaRPr lang="en-GB"/>
          </a:p>
        </p:txBody>
      </p:sp>
      <p:pic>
        <p:nvPicPr>
          <p:cNvPr id="5" name="Picture 4" descr="A black and white shield with a castle and deer&#10;&#10;Description automatically generated">
            <a:extLst>
              <a:ext uri="{FF2B5EF4-FFF2-40B4-BE49-F238E27FC236}">
                <a16:creationId xmlns:a16="http://schemas.microsoft.com/office/drawing/2014/main" id="{87F107CB-40F6-E14B-FE17-19763E98F61D}"/>
              </a:ext>
            </a:extLst>
          </p:cNvPr>
          <p:cNvPicPr>
            <a:picLocks noChangeAspect="1"/>
          </p:cNvPicPr>
          <p:nvPr/>
        </p:nvPicPr>
        <p:blipFill>
          <a:blip r:embed="rId2"/>
          <a:stretch>
            <a:fillRect/>
          </a:stretch>
        </p:blipFill>
        <p:spPr>
          <a:xfrm>
            <a:off x="10364458" y="4808327"/>
            <a:ext cx="1642254" cy="1784590"/>
          </a:xfrm>
          <a:prstGeom prst="rect">
            <a:avLst/>
          </a:prstGeom>
        </p:spPr>
      </p:pic>
      <p:sp>
        <p:nvSpPr>
          <p:cNvPr id="4" name="Title 1">
            <a:extLst>
              <a:ext uri="{FF2B5EF4-FFF2-40B4-BE49-F238E27FC236}">
                <a16:creationId xmlns:a16="http://schemas.microsoft.com/office/drawing/2014/main" id="{B0151EE0-1486-80FD-5487-138CE7788586}"/>
              </a:ext>
            </a:extLst>
          </p:cNvPr>
          <p:cNvSpPr txBox="1">
            <a:spLocks/>
          </p:cNvSpPr>
          <p:nvPr/>
        </p:nvSpPr>
        <p:spPr>
          <a:xfrm>
            <a:off x="192505" y="304553"/>
            <a:ext cx="11575670" cy="1507067"/>
          </a:xfrm>
          <a:prstGeom prst="rect">
            <a:avLst/>
          </a:prstGeom>
        </p:spPr>
        <p:txBody>
          <a:bodyPr vert="horz" lIns="91440" tIns="45720" rIns="91440" bIns="45720" rtlCol="0" anchor="ctr">
            <a:normAutofit lnSpcReduction="10000"/>
          </a:bodyPr>
          <a:lst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a:lstStyle>
          <a:p>
            <a:pPr algn="ctr"/>
            <a:r>
              <a:rPr lang="en-GB" sz="8000" b="1">
                <a:cs typeface="Calibri Light"/>
              </a:rPr>
              <a:t>Dates</a:t>
            </a:r>
          </a:p>
          <a:p>
            <a:pPr algn="ctr"/>
            <a:r>
              <a:rPr lang="en-GB" sz="3600" b="1">
                <a:cs typeface="Calibri Light"/>
              </a:rPr>
              <a:t>Monday 16</a:t>
            </a:r>
            <a:r>
              <a:rPr lang="en-GB" sz="3600" b="1" baseline="30000">
                <a:cs typeface="Calibri Light"/>
              </a:rPr>
              <a:t>th</a:t>
            </a:r>
            <a:r>
              <a:rPr lang="en-GB" sz="3600" b="1">
                <a:cs typeface="Calibri Light"/>
              </a:rPr>
              <a:t> march – Friday 20</a:t>
            </a:r>
            <a:r>
              <a:rPr lang="en-GB" sz="3600" b="1" baseline="30000">
                <a:cs typeface="Calibri Light"/>
              </a:rPr>
              <a:t>th</a:t>
            </a:r>
            <a:r>
              <a:rPr lang="en-GB" sz="3600" b="1">
                <a:cs typeface="Calibri Light"/>
              </a:rPr>
              <a:t> march</a:t>
            </a:r>
            <a:endParaRPr lang="en-GB"/>
          </a:p>
        </p:txBody>
      </p:sp>
      <p:sp>
        <p:nvSpPr>
          <p:cNvPr id="7" name="object 4">
            <a:extLst>
              <a:ext uri="{FF2B5EF4-FFF2-40B4-BE49-F238E27FC236}">
                <a16:creationId xmlns:a16="http://schemas.microsoft.com/office/drawing/2014/main" id="{C519B571-7B58-ABF7-1439-98A9C4498FC6}"/>
              </a:ext>
            </a:extLst>
          </p:cNvPr>
          <p:cNvSpPr txBox="1">
            <a:spLocks noGrp="1"/>
          </p:cNvSpPr>
          <p:nvPr>
            <p:ph idx="1"/>
          </p:nvPr>
        </p:nvSpPr>
        <p:spPr>
          <a:xfrm>
            <a:off x="253299" y="2473436"/>
            <a:ext cx="10256838" cy="1403589"/>
          </a:xfrm>
          <a:prstGeom prst="rect">
            <a:avLst/>
          </a:prstGeom>
        </p:spPr>
        <p:txBody>
          <a:bodyPr vert="horz" wrap="square" lIns="0" tIns="1079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933450" indent="0">
              <a:lnSpc>
                <a:spcPct val="100299"/>
              </a:lnSpc>
              <a:spcBef>
                <a:spcPts val="85"/>
              </a:spcBef>
              <a:buNone/>
            </a:pPr>
            <a:r>
              <a:rPr lang="en-GB" sz="4400" spc="-80">
                <a:latin typeface="Trebuchet MS"/>
                <a:cs typeface="Trebuchet MS"/>
              </a:rPr>
              <a:t>Year 6 Residential – PGL</a:t>
            </a:r>
          </a:p>
          <a:p>
            <a:pPr marR="933450" indent="0">
              <a:lnSpc>
                <a:spcPct val="100299"/>
              </a:lnSpc>
              <a:spcBef>
                <a:spcPts val="85"/>
              </a:spcBef>
              <a:buNone/>
            </a:pPr>
            <a:r>
              <a:rPr lang="en-GB" sz="4400" spc="-80" err="1">
                <a:latin typeface="Trebuchet MS"/>
                <a:cs typeface="Trebuchet MS"/>
              </a:rPr>
              <a:t>Osmington</a:t>
            </a:r>
            <a:r>
              <a:rPr lang="en-GB" sz="4400" spc="-80">
                <a:latin typeface="Trebuchet MS"/>
                <a:cs typeface="Trebuchet MS"/>
              </a:rPr>
              <a:t> Bay</a:t>
            </a:r>
          </a:p>
        </p:txBody>
      </p:sp>
      <p:sp>
        <p:nvSpPr>
          <p:cNvPr id="6" name="object 3">
            <a:extLst>
              <a:ext uri="{FF2B5EF4-FFF2-40B4-BE49-F238E27FC236}">
                <a16:creationId xmlns:a16="http://schemas.microsoft.com/office/drawing/2014/main" id="{835E4FF8-0180-A670-6A79-E6E6EF113638}"/>
              </a:ext>
            </a:extLst>
          </p:cNvPr>
          <p:cNvSpPr/>
          <p:nvPr/>
        </p:nvSpPr>
        <p:spPr>
          <a:xfrm>
            <a:off x="8484273" y="2049673"/>
            <a:ext cx="3522439" cy="2673444"/>
          </a:xfrm>
          <a:prstGeom prst="rect">
            <a:avLst/>
          </a:prstGeom>
          <a:blipFill>
            <a:blip r:embed="rId3" cstate="print"/>
            <a:stretch>
              <a:fillRect/>
            </a:stretch>
          </a:blipFill>
        </p:spPr>
        <p:txBody>
          <a:bodyPr wrap="square" lIns="0" tIns="0" rIns="0" bIns="0" rtlCol="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spTree>
    <p:extLst>
      <p:ext uri="{BB962C8B-B14F-4D97-AF65-F5344CB8AC3E}">
        <p14:creationId xmlns:p14="http://schemas.microsoft.com/office/powerpoint/2010/main" val="41724285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E810B-9C28-47D9-8F8B-1D09EC7DA199}"/>
              </a:ext>
            </a:extLst>
          </p:cNvPr>
          <p:cNvSpPr>
            <a:spLocks noGrp="1"/>
          </p:cNvSpPr>
          <p:nvPr>
            <p:ph type="title"/>
          </p:nvPr>
        </p:nvSpPr>
        <p:spPr>
          <a:xfrm>
            <a:off x="1114518" y="3626720"/>
            <a:ext cx="8534400" cy="1507067"/>
          </a:xfrm>
        </p:spPr>
        <p:txBody>
          <a:bodyPr/>
          <a:lstStyle/>
          <a:p>
            <a:r>
              <a:rPr lang="en-GB">
                <a:cs typeface="Calibri Light"/>
              </a:rPr>
              <a:t>Communication</a:t>
            </a:r>
            <a:endParaRPr lang="en-GB"/>
          </a:p>
        </p:txBody>
      </p:sp>
      <p:pic>
        <p:nvPicPr>
          <p:cNvPr id="5" name="Picture 4" descr="A black and white shield with a castle and deer&#10;&#10;Description automatically generated">
            <a:extLst>
              <a:ext uri="{FF2B5EF4-FFF2-40B4-BE49-F238E27FC236}">
                <a16:creationId xmlns:a16="http://schemas.microsoft.com/office/drawing/2014/main" id="{87F107CB-40F6-E14B-FE17-19763E98F61D}"/>
              </a:ext>
            </a:extLst>
          </p:cNvPr>
          <p:cNvPicPr>
            <a:picLocks noChangeAspect="1"/>
          </p:cNvPicPr>
          <p:nvPr/>
        </p:nvPicPr>
        <p:blipFill>
          <a:blip r:embed="rId2"/>
          <a:stretch>
            <a:fillRect/>
          </a:stretch>
        </p:blipFill>
        <p:spPr>
          <a:xfrm>
            <a:off x="10364458" y="4808327"/>
            <a:ext cx="1642254" cy="1784590"/>
          </a:xfrm>
          <a:prstGeom prst="rect">
            <a:avLst/>
          </a:prstGeom>
        </p:spPr>
      </p:pic>
      <p:sp>
        <p:nvSpPr>
          <p:cNvPr id="4" name="Title 1">
            <a:extLst>
              <a:ext uri="{FF2B5EF4-FFF2-40B4-BE49-F238E27FC236}">
                <a16:creationId xmlns:a16="http://schemas.microsoft.com/office/drawing/2014/main" id="{B0151EE0-1486-80FD-5487-138CE7788586}"/>
              </a:ext>
            </a:extLst>
          </p:cNvPr>
          <p:cNvSpPr txBox="1">
            <a:spLocks/>
          </p:cNvSpPr>
          <p:nvPr/>
        </p:nvSpPr>
        <p:spPr>
          <a:xfrm>
            <a:off x="192505" y="304553"/>
            <a:ext cx="11575670" cy="1507067"/>
          </a:xfrm>
          <a:prstGeom prst="rect">
            <a:avLst/>
          </a:prstGeom>
        </p:spPr>
        <p:txBody>
          <a:bodyPr vert="horz" lIns="91440" tIns="45720" rIns="91440" bIns="45720" rtlCol="0" anchor="ctr">
            <a:normAutofit lnSpcReduction="10000"/>
          </a:bodyPr>
          <a:lst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a:lstStyle>
          <a:p>
            <a:pPr algn="ctr"/>
            <a:r>
              <a:rPr lang="en-GB" sz="8000" b="1">
                <a:cs typeface="Calibri Light"/>
              </a:rPr>
              <a:t>Dates</a:t>
            </a:r>
          </a:p>
          <a:p>
            <a:pPr algn="ctr"/>
            <a:r>
              <a:rPr lang="en-GB" sz="3600" b="1">
                <a:cs typeface="Calibri Light"/>
              </a:rPr>
              <a:t>Monday 11</a:t>
            </a:r>
            <a:r>
              <a:rPr lang="en-GB" sz="3600" b="1" baseline="30000">
                <a:cs typeface="Calibri Light"/>
              </a:rPr>
              <a:t>th</a:t>
            </a:r>
            <a:r>
              <a:rPr lang="en-GB" sz="3600" b="1">
                <a:cs typeface="Calibri Light"/>
              </a:rPr>
              <a:t> May – Thursday 14</a:t>
            </a:r>
            <a:r>
              <a:rPr lang="en-GB" sz="3600" b="1" baseline="30000">
                <a:cs typeface="Calibri Light"/>
              </a:rPr>
              <a:t>th</a:t>
            </a:r>
            <a:r>
              <a:rPr lang="en-GB" sz="3600" b="1">
                <a:cs typeface="Calibri Light"/>
              </a:rPr>
              <a:t> May </a:t>
            </a:r>
            <a:endParaRPr lang="en-GB" sz="8000" b="1"/>
          </a:p>
        </p:txBody>
      </p:sp>
      <p:sp>
        <p:nvSpPr>
          <p:cNvPr id="6" name="object 3">
            <a:extLst>
              <a:ext uri="{FF2B5EF4-FFF2-40B4-BE49-F238E27FC236}">
                <a16:creationId xmlns:a16="http://schemas.microsoft.com/office/drawing/2014/main" id="{29CF1392-488E-4DAE-B4CB-AB0C01298DCB}"/>
              </a:ext>
            </a:extLst>
          </p:cNvPr>
          <p:cNvSpPr/>
          <p:nvPr/>
        </p:nvSpPr>
        <p:spPr>
          <a:xfrm>
            <a:off x="8868481" y="2082080"/>
            <a:ext cx="2991953" cy="2275599"/>
          </a:xfrm>
          <a:prstGeom prst="rect">
            <a:avLst/>
          </a:prstGeom>
          <a:blipFill>
            <a:blip r:embed="rId3" cstate="print"/>
            <a:stretch>
              <a:fillRect/>
            </a:stretch>
          </a:blipFill>
        </p:spPr>
        <p:txBody>
          <a:bodyPr wrap="square" lIns="0" tIns="0" rIns="0" bIns="0" rtlCol="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sp>
        <p:nvSpPr>
          <p:cNvPr id="7" name="object 4">
            <a:extLst>
              <a:ext uri="{FF2B5EF4-FFF2-40B4-BE49-F238E27FC236}">
                <a16:creationId xmlns:a16="http://schemas.microsoft.com/office/drawing/2014/main" id="{C519B571-7B58-ABF7-1439-98A9C4498FC6}"/>
              </a:ext>
            </a:extLst>
          </p:cNvPr>
          <p:cNvSpPr txBox="1">
            <a:spLocks noGrp="1"/>
          </p:cNvSpPr>
          <p:nvPr>
            <p:ph idx="1"/>
          </p:nvPr>
        </p:nvSpPr>
        <p:spPr>
          <a:xfrm>
            <a:off x="504825" y="2651125"/>
            <a:ext cx="10256838" cy="3637534"/>
          </a:xfrm>
          <a:prstGeom prst="rect">
            <a:avLst/>
          </a:prstGeom>
        </p:spPr>
        <p:txBody>
          <a:bodyPr vert="horz" wrap="square" lIns="0" tIns="1079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933450" indent="0">
              <a:lnSpc>
                <a:spcPct val="100299"/>
              </a:lnSpc>
              <a:spcBef>
                <a:spcPts val="85"/>
              </a:spcBef>
              <a:buNone/>
            </a:pPr>
            <a:r>
              <a:rPr lang="en-GB" sz="3200" spc="-80">
                <a:latin typeface="Trebuchet MS"/>
                <a:cs typeface="Trebuchet MS"/>
              </a:rPr>
              <a:t>- </a:t>
            </a:r>
            <a:r>
              <a:rPr sz="3200" spc="-80">
                <a:latin typeface="Trebuchet MS"/>
                <a:cs typeface="Trebuchet MS"/>
              </a:rPr>
              <a:t>Reading </a:t>
            </a:r>
            <a:r>
              <a:rPr sz="3200" spc="-100">
                <a:latin typeface="Trebuchet MS"/>
                <a:cs typeface="Trebuchet MS"/>
              </a:rPr>
              <a:t>Comprehension  </a:t>
            </a:r>
            <a:endParaRPr lang="en-GB" sz="3200" spc="-100">
              <a:latin typeface="Trebuchet MS"/>
              <a:cs typeface="Trebuchet MS"/>
            </a:endParaRPr>
          </a:p>
          <a:p>
            <a:pPr marR="933450" indent="0">
              <a:lnSpc>
                <a:spcPct val="100299"/>
              </a:lnSpc>
              <a:spcBef>
                <a:spcPts val="85"/>
              </a:spcBef>
              <a:buNone/>
            </a:pPr>
            <a:r>
              <a:rPr lang="en-GB" sz="3200" spc="-90">
                <a:latin typeface="Trebuchet MS"/>
                <a:cs typeface="Trebuchet MS"/>
              </a:rPr>
              <a:t>- </a:t>
            </a:r>
            <a:r>
              <a:rPr sz="3200" spc="-90">
                <a:latin typeface="Trebuchet MS"/>
                <a:cs typeface="Trebuchet MS"/>
              </a:rPr>
              <a:t>Spelling </a:t>
            </a:r>
            <a:r>
              <a:rPr sz="3200" spc="-10">
                <a:latin typeface="Trebuchet MS"/>
                <a:cs typeface="Trebuchet MS"/>
              </a:rPr>
              <a:t>and </a:t>
            </a:r>
            <a:r>
              <a:rPr sz="3200" spc="-65">
                <a:latin typeface="Trebuchet MS"/>
                <a:cs typeface="Trebuchet MS"/>
              </a:rPr>
              <a:t>Grammar  </a:t>
            </a:r>
            <a:endParaRPr lang="en-GB" sz="3200" spc="-65">
              <a:latin typeface="Trebuchet MS"/>
              <a:cs typeface="Trebuchet MS"/>
            </a:endParaRPr>
          </a:p>
          <a:p>
            <a:pPr marR="933450" indent="0">
              <a:lnSpc>
                <a:spcPct val="100299"/>
              </a:lnSpc>
              <a:spcBef>
                <a:spcPts val="85"/>
              </a:spcBef>
              <a:buNone/>
            </a:pPr>
            <a:r>
              <a:rPr lang="en-GB" sz="3200" spc="-10">
                <a:latin typeface="Trebuchet MS"/>
                <a:cs typeface="Trebuchet MS"/>
              </a:rPr>
              <a:t>- </a:t>
            </a:r>
            <a:r>
              <a:rPr sz="3200" spc="-10" err="1">
                <a:latin typeface="Trebuchet MS"/>
                <a:cs typeface="Trebuchet MS"/>
              </a:rPr>
              <a:t>Maths</a:t>
            </a:r>
            <a:r>
              <a:rPr sz="3200" spc="80">
                <a:latin typeface="Trebuchet MS"/>
                <a:cs typeface="Trebuchet MS"/>
              </a:rPr>
              <a:t> </a:t>
            </a:r>
            <a:r>
              <a:rPr sz="3200" spc="-175">
                <a:latin typeface="Trebuchet MS"/>
                <a:cs typeface="Trebuchet MS"/>
              </a:rPr>
              <a:t>Arithmetic</a:t>
            </a:r>
            <a:endParaRPr sz="3200">
              <a:latin typeface="Trebuchet MS"/>
              <a:cs typeface="Trebuchet MS"/>
            </a:endParaRPr>
          </a:p>
          <a:p>
            <a:pPr marR="5080" indent="0">
              <a:lnSpc>
                <a:spcPts val="3910"/>
              </a:lnSpc>
              <a:spcBef>
                <a:spcPts val="25"/>
              </a:spcBef>
              <a:buNone/>
            </a:pPr>
            <a:r>
              <a:rPr lang="en-GB" sz="3200" spc="-10">
                <a:latin typeface="Trebuchet MS"/>
                <a:cs typeface="Trebuchet MS"/>
              </a:rPr>
              <a:t>- </a:t>
            </a:r>
            <a:r>
              <a:rPr sz="3200" spc="-10" err="1">
                <a:latin typeface="Trebuchet MS"/>
                <a:cs typeface="Trebuchet MS"/>
              </a:rPr>
              <a:t>Maths</a:t>
            </a:r>
            <a:r>
              <a:rPr sz="3200" spc="-10">
                <a:latin typeface="Trebuchet MS"/>
                <a:cs typeface="Trebuchet MS"/>
              </a:rPr>
              <a:t> </a:t>
            </a:r>
            <a:r>
              <a:rPr sz="3200" spc="-60">
                <a:latin typeface="Trebuchet MS"/>
                <a:cs typeface="Trebuchet MS"/>
              </a:rPr>
              <a:t>Reasoning </a:t>
            </a:r>
            <a:r>
              <a:rPr sz="3200" spc="-65">
                <a:latin typeface="Trebuchet MS"/>
                <a:cs typeface="Trebuchet MS"/>
              </a:rPr>
              <a:t>x2 </a:t>
            </a:r>
            <a:r>
              <a:rPr sz="3200" spc="-125">
                <a:latin typeface="Trebuchet MS"/>
                <a:cs typeface="Trebuchet MS"/>
              </a:rPr>
              <a:t>papers  </a:t>
            </a:r>
            <a:endParaRPr lang="en-GB" sz="3200" spc="-125">
              <a:latin typeface="Trebuchet MS"/>
              <a:cs typeface="Trebuchet MS"/>
            </a:endParaRPr>
          </a:p>
          <a:p>
            <a:pPr marL="12700" marR="5080">
              <a:lnSpc>
                <a:spcPts val="3910"/>
              </a:lnSpc>
              <a:spcBef>
                <a:spcPts val="25"/>
              </a:spcBef>
            </a:pPr>
            <a:endParaRPr lang="en-GB" sz="3200" spc="-125">
              <a:latin typeface="Trebuchet MS"/>
              <a:cs typeface="Trebuchet MS"/>
            </a:endParaRPr>
          </a:p>
          <a:p>
            <a:pPr marL="12700" marR="5080">
              <a:lnSpc>
                <a:spcPts val="3910"/>
              </a:lnSpc>
              <a:spcBef>
                <a:spcPts val="25"/>
              </a:spcBef>
            </a:pPr>
            <a:r>
              <a:rPr sz="3200" spc="-100">
                <a:latin typeface="Trebuchet MS"/>
                <a:cs typeface="Trebuchet MS"/>
              </a:rPr>
              <a:t>Writing </a:t>
            </a:r>
            <a:r>
              <a:rPr sz="3200" spc="1055">
                <a:latin typeface="Trebuchet MS"/>
                <a:cs typeface="Trebuchet MS"/>
              </a:rPr>
              <a:t>–</a:t>
            </a:r>
            <a:r>
              <a:rPr sz="3200" spc="-250">
                <a:latin typeface="Trebuchet MS"/>
                <a:cs typeface="Trebuchet MS"/>
              </a:rPr>
              <a:t> </a:t>
            </a:r>
            <a:r>
              <a:rPr sz="3200" spc="-200">
                <a:latin typeface="Trebuchet MS"/>
                <a:cs typeface="Trebuchet MS"/>
              </a:rPr>
              <a:t>teacher </a:t>
            </a:r>
            <a:r>
              <a:rPr sz="3200" spc="-95">
                <a:latin typeface="Trebuchet MS"/>
                <a:cs typeface="Trebuchet MS"/>
              </a:rPr>
              <a:t>assessment</a:t>
            </a:r>
            <a:endParaRPr lang="en-US" sz="3200" spc="-95">
              <a:latin typeface="Trebuchet MS"/>
              <a:cs typeface="Trebuchet MS"/>
            </a:endParaRPr>
          </a:p>
          <a:p>
            <a:pPr marL="12700" marR="5080">
              <a:lnSpc>
                <a:spcPts val="3910"/>
              </a:lnSpc>
              <a:spcBef>
                <a:spcPts val="25"/>
              </a:spcBef>
            </a:pPr>
            <a:r>
              <a:rPr lang="en-US" sz="3200" spc="-95">
                <a:latin typeface="Trebuchet MS"/>
                <a:cs typeface="Trebuchet MS"/>
              </a:rPr>
              <a:t>Science – teacher assessment</a:t>
            </a:r>
            <a:endParaRPr sz="3200">
              <a:latin typeface="Trebuchet MS"/>
              <a:cs typeface="Trebuchet MS"/>
            </a:endParaRPr>
          </a:p>
        </p:txBody>
      </p:sp>
    </p:spTree>
    <p:extLst>
      <p:ext uri="{BB962C8B-B14F-4D97-AF65-F5344CB8AC3E}">
        <p14:creationId xmlns:p14="http://schemas.microsoft.com/office/powerpoint/2010/main" val="18241818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Question Marks Stock Illustrations – 13,042 Question Marks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1885" y="1672217"/>
            <a:ext cx="8925318" cy="3346994"/>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A black and white shield with a castle and deer&#10;&#10;Description automatically generated">
            <a:extLst>
              <a:ext uri="{FF2B5EF4-FFF2-40B4-BE49-F238E27FC236}">
                <a16:creationId xmlns:a16="http://schemas.microsoft.com/office/drawing/2014/main" id="{179B9FC9-DD20-E70A-D830-44E5AE71748B}"/>
              </a:ext>
            </a:extLst>
          </p:cNvPr>
          <p:cNvPicPr>
            <a:picLocks noChangeAspect="1"/>
          </p:cNvPicPr>
          <p:nvPr/>
        </p:nvPicPr>
        <p:blipFill>
          <a:blip r:embed="rId3"/>
          <a:stretch>
            <a:fillRect/>
          </a:stretch>
        </p:blipFill>
        <p:spPr>
          <a:xfrm>
            <a:off x="10364458" y="4808327"/>
            <a:ext cx="1642254" cy="1784590"/>
          </a:xfrm>
          <a:prstGeom prst="rect">
            <a:avLst/>
          </a:prstGeom>
        </p:spPr>
      </p:pic>
    </p:spTree>
    <p:extLst>
      <p:ext uri="{BB962C8B-B14F-4D97-AF65-F5344CB8AC3E}">
        <p14:creationId xmlns:p14="http://schemas.microsoft.com/office/powerpoint/2010/main" val="1660761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FABEE-877F-4938-A32D-CA5B377A4ED6}"/>
              </a:ext>
            </a:extLst>
          </p:cNvPr>
          <p:cNvSpPr>
            <a:spLocks noGrp="1"/>
          </p:cNvSpPr>
          <p:nvPr>
            <p:ph type="title"/>
          </p:nvPr>
        </p:nvSpPr>
        <p:spPr>
          <a:xfrm>
            <a:off x="451820" y="215854"/>
            <a:ext cx="11607501" cy="1644127"/>
          </a:xfrm>
        </p:spPr>
        <p:txBody>
          <a:bodyPr>
            <a:normAutofit fontScale="90000"/>
          </a:bodyPr>
          <a:lstStyle/>
          <a:p>
            <a:r>
              <a:rPr lang="en-GB" sz="7200" b="1">
                <a:cs typeface="Calibri Light"/>
              </a:rPr>
              <a:t>Start and end of the day</a:t>
            </a:r>
            <a:endParaRPr lang="en-GB" sz="7200" b="1"/>
          </a:p>
        </p:txBody>
      </p:sp>
      <p:sp>
        <p:nvSpPr>
          <p:cNvPr id="3" name="Content Placeholder 2">
            <a:extLst>
              <a:ext uri="{FF2B5EF4-FFF2-40B4-BE49-F238E27FC236}">
                <a16:creationId xmlns:a16="http://schemas.microsoft.com/office/drawing/2014/main" id="{D65B70D9-1D99-4045-8884-6AB067747C38}"/>
              </a:ext>
            </a:extLst>
          </p:cNvPr>
          <p:cNvSpPr>
            <a:spLocks noGrp="1"/>
          </p:cNvSpPr>
          <p:nvPr>
            <p:ph idx="1"/>
          </p:nvPr>
        </p:nvSpPr>
        <p:spPr>
          <a:xfrm>
            <a:off x="559398" y="2055413"/>
            <a:ext cx="9633914" cy="3872051"/>
          </a:xfrm>
        </p:spPr>
        <p:txBody>
          <a:bodyPr vert="horz" lIns="91440" tIns="45720" rIns="91440" bIns="45720" rtlCol="0" anchor="t">
            <a:normAutofit lnSpcReduction="10000"/>
          </a:bodyPr>
          <a:lstStyle/>
          <a:p>
            <a:r>
              <a:rPr lang="en-GB" sz="2800">
                <a:cs typeface="Calibri"/>
              </a:rPr>
              <a:t>Soft start from 8:35-8:45</a:t>
            </a:r>
          </a:p>
          <a:p>
            <a:r>
              <a:rPr lang="en-GB" sz="2800">
                <a:cs typeface="Calibri"/>
              </a:rPr>
              <a:t>Please be prompt as we will be doing starter activities and maths fluency first thing.</a:t>
            </a:r>
          </a:p>
          <a:p>
            <a:r>
              <a:rPr lang="en-GB" sz="2800">
                <a:cs typeface="Calibri"/>
              </a:rPr>
              <a:t>Registers are at 8:45. Anyone arriving after this time will be marked as late</a:t>
            </a:r>
          </a:p>
          <a:p>
            <a:r>
              <a:rPr lang="en-GB" sz="2800">
                <a:cs typeface="Calibri"/>
              </a:rPr>
              <a:t>Drop children at the outside door/ children should be arriving via the outside door</a:t>
            </a:r>
          </a:p>
          <a:p>
            <a:r>
              <a:rPr lang="en-GB" sz="2800">
                <a:cs typeface="Calibri"/>
              </a:rPr>
              <a:t>End of the day/collection is at 3.15pm</a:t>
            </a:r>
          </a:p>
          <a:p>
            <a:pPr marL="0" indent="0">
              <a:buNone/>
            </a:pPr>
            <a:endParaRPr lang="en-GB">
              <a:cs typeface="Calibri"/>
            </a:endParaRPr>
          </a:p>
        </p:txBody>
      </p:sp>
      <p:pic>
        <p:nvPicPr>
          <p:cNvPr id="5" name="Picture 4" descr="A black and white shield with a castle and deer&#10;&#10;Description automatically generated">
            <a:extLst>
              <a:ext uri="{FF2B5EF4-FFF2-40B4-BE49-F238E27FC236}">
                <a16:creationId xmlns:a16="http://schemas.microsoft.com/office/drawing/2014/main" id="{1A475572-2623-9D60-4AF9-619503795D76}"/>
              </a:ext>
            </a:extLst>
          </p:cNvPr>
          <p:cNvPicPr>
            <a:picLocks noChangeAspect="1"/>
          </p:cNvPicPr>
          <p:nvPr/>
        </p:nvPicPr>
        <p:blipFill>
          <a:blip r:embed="rId2"/>
          <a:stretch>
            <a:fillRect/>
          </a:stretch>
        </p:blipFill>
        <p:spPr>
          <a:xfrm>
            <a:off x="10364458" y="4808327"/>
            <a:ext cx="1642254" cy="1784590"/>
          </a:xfrm>
          <a:prstGeom prst="rect">
            <a:avLst/>
          </a:prstGeom>
        </p:spPr>
      </p:pic>
    </p:spTree>
    <p:extLst>
      <p:ext uri="{BB962C8B-B14F-4D97-AF65-F5344CB8AC3E}">
        <p14:creationId xmlns:p14="http://schemas.microsoft.com/office/powerpoint/2010/main" val="1855340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9AAAB-F6E3-6A69-92F0-5732ECA2D8A0}"/>
              </a:ext>
            </a:extLst>
          </p:cNvPr>
          <p:cNvSpPr>
            <a:spLocks noGrp="1"/>
          </p:cNvSpPr>
          <p:nvPr>
            <p:ph type="title"/>
          </p:nvPr>
        </p:nvSpPr>
        <p:spPr>
          <a:xfrm>
            <a:off x="1587855" y="453214"/>
            <a:ext cx="8534400" cy="1507067"/>
          </a:xfrm>
        </p:spPr>
        <p:txBody>
          <a:bodyPr>
            <a:normAutofit/>
          </a:bodyPr>
          <a:lstStyle/>
          <a:p>
            <a:pPr algn="ctr"/>
            <a:r>
              <a:rPr lang="en-GB" sz="8000" b="1" err="1"/>
              <a:t>tIMETABLE</a:t>
            </a:r>
            <a:endParaRPr lang="en-GB" sz="8000" b="1"/>
          </a:p>
        </p:txBody>
      </p:sp>
      <p:pic>
        <p:nvPicPr>
          <p:cNvPr id="5" name="Picture 4" descr="A black and white shield with a castle and deer&#10;&#10;Description automatically generated">
            <a:extLst>
              <a:ext uri="{FF2B5EF4-FFF2-40B4-BE49-F238E27FC236}">
                <a16:creationId xmlns:a16="http://schemas.microsoft.com/office/drawing/2014/main" id="{C7E99F29-2B03-498F-44C2-12F47EE2848C}"/>
              </a:ext>
            </a:extLst>
          </p:cNvPr>
          <p:cNvPicPr>
            <a:picLocks noChangeAspect="1"/>
          </p:cNvPicPr>
          <p:nvPr/>
        </p:nvPicPr>
        <p:blipFill>
          <a:blip r:embed="rId2"/>
          <a:stretch>
            <a:fillRect/>
          </a:stretch>
        </p:blipFill>
        <p:spPr>
          <a:xfrm>
            <a:off x="10364458" y="4808327"/>
            <a:ext cx="1642254" cy="1784590"/>
          </a:xfrm>
          <a:prstGeom prst="rect">
            <a:avLst/>
          </a:prstGeom>
        </p:spPr>
      </p:pic>
      <p:pic>
        <p:nvPicPr>
          <p:cNvPr id="6" name="Picture 5">
            <a:extLst>
              <a:ext uri="{FF2B5EF4-FFF2-40B4-BE49-F238E27FC236}">
                <a16:creationId xmlns:a16="http://schemas.microsoft.com/office/drawing/2014/main" id="{82175CDC-F004-F181-3487-36DEC4533751}"/>
              </a:ext>
            </a:extLst>
          </p:cNvPr>
          <p:cNvPicPr>
            <a:picLocks noChangeAspect="1"/>
          </p:cNvPicPr>
          <p:nvPr/>
        </p:nvPicPr>
        <p:blipFill>
          <a:blip r:embed="rId3"/>
          <a:stretch>
            <a:fillRect/>
          </a:stretch>
        </p:blipFill>
        <p:spPr>
          <a:xfrm>
            <a:off x="185288" y="1960281"/>
            <a:ext cx="9295750" cy="4632636"/>
          </a:xfrm>
          <a:prstGeom prst="rect">
            <a:avLst/>
          </a:prstGeom>
        </p:spPr>
      </p:pic>
    </p:spTree>
    <p:extLst>
      <p:ext uri="{BB962C8B-B14F-4D97-AF65-F5344CB8AC3E}">
        <p14:creationId xmlns:p14="http://schemas.microsoft.com/office/powerpoint/2010/main" val="12586174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C9AAC-88D3-4A2C-A06E-3037A002DCE8}"/>
              </a:ext>
            </a:extLst>
          </p:cNvPr>
          <p:cNvSpPr>
            <a:spLocks noGrp="1"/>
          </p:cNvSpPr>
          <p:nvPr>
            <p:ph type="title"/>
          </p:nvPr>
        </p:nvSpPr>
        <p:spPr>
          <a:xfrm>
            <a:off x="1297398" y="408047"/>
            <a:ext cx="8534400" cy="1507067"/>
          </a:xfrm>
        </p:spPr>
        <p:txBody>
          <a:bodyPr>
            <a:normAutofit/>
          </a:bodyPr>
          <a:lstStyle/>
          <a:p>
            <a:pPr algn="ctr"/>
            <a:r>
              <a:rPr lang="en-GB" sz="8000" b="1">
                <a:cs typeface="Calibri Light"/>
              </a:rPr>
              <a:t>Uniform</a:t>
            </a:r>
            <a:endParaRPr lang="en-GB" sz="8000" b="1"/>
          </a:p>
        </p:txBody>
      </p:sp>
      <p:sp>
        <p:nvSpPr>
          <p:cNvPr id="3" name="Content Placeholder 2">
            <a:extLst>
              <a:ext uri="{FF2B5EF4-FFF2-40B4-BE49-F238E27FC236}">
                <a16:creationId xmlns:a16="http://schemas.microsoft.com/office/drawing/2014/main" id="{6CFC616F-4F54-4AA2-8AED-B1AFE0AFF4B0}"/>
              </a:ext>
            </a:extLst>
          </p:cNvPr>
          <p:cNvSpPr>
            <a:spLocks noGrp="1"/>
          </p:cNvSpPr>
          <p:nvPr>
            <p:ph idx="1"/>
          </p:nvPr>
        </p:nvSpPr>
        <p:spPr>
          <a:xfrm>
            <a:off x="684212" y="1965960"/>
            <a:ext cx="9680246" cy="4483993"/>
          </a:xfrm>
        </p:spPr>
        <p:txBody>
          <a:bodyPr vert="horz" lIns="91440" tIns="45720" rIns="91440" bIns="45720" rtlCol="0" anchor="t">
            <a:normAutofit/>
          </a:bodyPr>
          <a:lstStyle/>
          <a:p>
            <a:r>
              <a:rPr lang="en-GB" sz="3200">
                <a:cs typeface="Calibri"/>
              </a:rPr>
              <a:t>Please ensure </a:t>
            </a:r>
            <a:r>
              <a:rPr lang="en-GB" sz="3200" u="sng">
                <a:cs typeface="Calibri"/>
              </a:rPr>
              <a:t>everything</a:t>
            </a:r>
            <a:r>
              <a:rPr lang="en-GB" sz="3200">
                <a:cs typeface="Calibri"/>
              </a:rPr>
              <a:t> has your child’s name on it even if it is a preloved item. </a:t>
            </a:r>
          </a:p>
          <a:p>
            <a:r>
              <a:rPr lang="en-GB" sz="3200">
                <a:cs typeface="Calibri"/>
              </a:rPr>
              <a:t>Blue school jumper only, no other jumpers or hoodies. </a:t>
            </a:r>
          </a:p>
          <a:p>
            <a:r>
              <a:rPr lang="en-GB" sz="3200">
                <a:cs typeface="Calibri"/>
              </a:rPr>
              <a:t>Long hair must be tied up.</a:t>
            </a:r>
          </a:p>
          <a:p>
            <a:r>
              <a:rPr lang="en-GB" sz="3200">
                <a:cs typeface="Calibri"/>
              </a:rPr>
              <a:t>No jewellery – stud earrings are fine.</a:t>
            </a:r>
          </a:p>
          <a:p>
            <a:r>
              <a:rPr lang="en-GB" sz="3200">
                <a:cs typeface="Calibri"/>
              </a:rPr>
              <a:t>No nail varnish please.</a:t>
            </a:r>
          </a:p>
          <a:p>
            <a:r>
              <a:rPr lang="en-GB" sz="3200">
                <a:cs typeface="Calibri"/>
              </a:rPr>
              <a:t>No (re)dying of hair.</a:t>
            </a:r>
          </a:p>
          <a:p>
            <a:endParaRPr lang="en-GB">
              <a:cs typeface="Calibri"/>
            </a:endParaRPr>
          </a:p>
        </p:txBody>
      </p:sp>
      <p:pic>
        <p:nvPicPr>
          <p:cNvPr id="5" name="Picture 4" descr="A black and white shield with a castle and deer&#10;&#10;Description automatically generated">
            <a:extLst>
              <a:ext uri="{FF2B5EF4-FFF2-40B4-BE49-F238E27FC236}">
                <a16:creationId xmlns:a16="http://schemas.microsoft.com/office/drawing/2014/main" id="{B9C0368D-6092-5DED-3291-06AEE9004132}"/>
              </a:ext>
            </a:extLst>
          </p:cNvPr>
          <p:cNvPicPr>
            <a:picLocks noChangeAspect="1"/>
          </p:cNvPicPr>
          <p:nvPr/>
        </p:nvPicPr>
        <p:blipFill>
          <a:blip r:embed="rId2"/>
          <a:stretch>
            <a:fillRect/>
          </a:stretch>
        </p:blipFill>
        <p:spPr>
          <a:xfrm>
            <a:off x="10364458" y="4808327"/>
            <a:ext cx="1642254" cy="1784590"/>
          </a:xfrm>
          <a:prstGeom prst="rect">
            <a:avLst/>
          </a:prstGeom>
        </p:spPr>
      </p:pic>
    </p:spTree>
    <p:extLst>
      <p:ext uri="{BB962C8B-B14F-4D97-AF65-F5344CB8AC3E}">
        <p14:creationId xmlns:p14="http://schemas.microsoft.com/office/powerpoint/2010/main" val="2946800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B6E4B-932C-4C80-813A-317A459D9E5D}"/>
              </a:ext>
            </a:extLst>
          </p:cNvPr>
          <p:cNvSpPr>
            <a:spLocks noGrp="1"/>
          </p:cNvSpPr>
          <p:nvPr>
            <p:ph type="title"/>
          </p:nvPr>
        </p:nvSpPr>
        <p:spPr>
          <a:xfrm>
            <a:off x="4407049" y="355002"/>
            <a:ext cx="3377901" cy="1507067"/>
          </a:xfrm>
        </p:spPr>
        <p:txBody>
          <a:bodyPr>
            <a:normAutofit fontScale="90000"/>
          </a:bodyPr>
          <a:lstStyle/>
          <a:p>
            <a:r>
              <a:rPr lang="en-GB" sz="12500" b="1" err="1">
                <a:cs typeface="Calibri Light"/>
              </a:rPr>
              <a:t>p.e</a:t>
            </a:r>
            <a:endParaRPr lang="en-GB" sz="12500" b="1"/>
          </a:p>
        </p:txBody>
      </p:sp>
      <p:sp>
        <p:nvSpPr>
          <p:cNvPr id="3" name="Content Placeholder 2">
            <a:extLst>
              <a:ext uri="{FF2B5EF4-FFF2-40B4-BE49-F238E27FC236}">
                <a16:creationId xmlns:a16="http://schemas.microsoft.com/office/drawing/2014/main" id="{75EB0600-1E7B-4281-98DF-7CDE35509153}"/>
              </a:ext>
            </a:extLst>
          </p:cNvPr>
          <p:cNvSpPr>
            <a:spLocks noGrp="1"/>
          </p:cNvSpPr>
          <p:nvPr>
            <p:ph idx="1"/>
          </p:nvPr>
        </p:nvSpPr>
        <p:spPr>
          <a:xfrm>
            <a:off x="705726" y="2055707"/>
            <a:ext cx="9658731" cy="4549488"/>
          </a:xfrm>
        </p:spPr>
        <p:txBody>
          <a:bodyPr vert="horz" lIns="91440" tIns="45720" rIns="91440" bIns="45720" rtlCol="0" anchor="t">
            <a:normAutofit lnSpcReduction="10000"/>
          </a:bodyPr>
          <a:lstStyle/>
          <a:p>
            <a:r>
              <a:rPr lang="en-GB" sz="3200">
                <a:cs typeface="Calibri"/>
              </a:rPr>
              <a:t>PE</a:t>
            </a:r>
          </a:p>
          <a:p>
            <a:pPr lvl="1"/>
            <a:r>
              <a:rPr lang="en-GB" sz="3200">
                <a:cs typeface="Calibri"/>
              </a:rPr>
              <a:t>Trainers </a:t>
            </a:r>
          </a:p>
          <a:p>
            <a:pPr lvl="1"/>
            <a:r>
              <a:rPr lang="en-GB" sz="3200">
                <a:cs typeface="Calibri"/>
              </a:rPr>
              <a:t>Blue PE t-shirt and jumper (in the cold)</a:t>
            </a:r>
            <a:endParaRPr lang="en-GB" sz="3200"/>
          </a:p>
          <a:p>
            <a:pPr lvl="1"/>
            <a:r>
              <a:rPr lang="en-GB" sz="3200">
                <a:cs typeface="Calibri"/>
              </a:rPr>
              <a:t>Dark (preferable black) shorts or tracksuit bottoms (in the cold)</a:t>
            </a:r>
          </a:p>
          <a:p>
            <a:pPr marL="228600" lvl="1" indent="0">
              <a:buNone/>
            </a:pPr>
            <a:endParaRPr lang="en-GB" sz="3200">
              <a:cs typeface="Calibri"/>
            </a:endParaRPr>
          </a:p>
          <a:p>
            <a:pPr marL="228600" lvl="1" indent="0">
              <a:buNone/>
            </a:pPr>
            <a:r>
              <a:rPr lang="en-GB" sz="3200">
                <a:cs typeface="Calibri"/>
              </a:rPr>
              <a:t>This term our PE days are </a:t>
            </a:r>
            <a:r>
              <a:rPr lang="en-GB" sz="3200" b="1">
                <a:cs typeface="Calibri"/>
              </a:rPr>
              <a:t>Monday</a:t>
            </a:r>
            <a:r>
              <a:rPr lang="en-GB" sz="3200">
                <a:cs typeface="Calibri"/>
              </a:rPr>
              <a:t> and </a:t>
            </a:r>
            <a:r>
              <a:rPr lang="en-GB" sz="3200" b="1">
                <a:cs typeface="Calibri"/>
              </a:rPr>
              <a:t>Wednesday.</a:t>
            </a:r>
          </a:p>
          <a:p>
            <a:pPr marL="228600" lvl="1" indent="0">
              <a:buNone/>
            </a:pPr>
            <a:endParaRPr lang="en-GB" sz="3200" b="1">
              <a:cs typeface="Calibri"/>
            </a:endParaRPr>
          </a:p>
          <a:p>
            <a:pPr marL="228600" lvl="1" indent="0">
              <a:buNone/>
            </a:pPr>
            <a:r>
              <a:rPr lang="en-GB" sz="3200" b="1">
                <a:cs typeface="Calibri"/>
              </a:rPr>
              <a:t>Autumn 1: Cricket and Basketball</a:t>
            </a:r>
          </a:p>
        </p:txBody>
      </p:sp>
      <p:pic>
        <p:nvPicPr>
          <p:cNvPr id="5" name="Picture 4" descr="A black and white shield with a castle and deer&#10;&#10;Description automatically generated">
            <a:extLst>
              <a:ext uri="{FF2B5EF4-FFF2-40B4-BE49-F238E27FC236}">
                <a16:creationId xmlns:a16="http://schemas.microsoft.com/office/drawing/2014/main" id="{BE23BE16-3B3F-4D59-3216-6B907241FE61}"/>
              </a:ext>
            </a:extLst>
          </p:cNvPr>
          <p:cNvPicPr>
            <a:picLocks noChangeAspect="1"/>
          </p:cNvPicPr>
          <p:nvPr/>
        </p:nvPicPr>
        <p:blipFill>
          <a:blip r:embed="rId2"/>
          <a:stretch>
            <a:fillRect/>
          </a:stretch>
        </p:blipFill>
        <p:spPr>
          <a:xfrm>
            <a:off x="10364458" y="4808327"/>
            <a:ext cx="1642254" cy="1784590"/>
          </a:xfrm>
          <a:prstGeom prst="rect">
            <a:avLst/>
          </a:prstGeom>
        </p:spPr>
      </p:pic>
    </p:spTree>
    <p:extLst>
      <p:ext uri="{BB962C8B-B14F-4D97-AF65-F5344CB8AC3E}">
        <p14:creationId xmlns:p14="http://schemas.microsoft.com/office/powerpoint/2010/main" val="1673837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4BD2D-F690-4E96-95E5-1AF217612E88}"/>
              </a:ext>
            </a:extLst>
          </p:cNvPr>
          <p:cNvSpPr>
            <a:spLocks noGrp="1"/>
          </p:cNvSpPr>
          <p:nvPr>
            <p:ph type="title"/>
          </p:nvPr>
        </p:nvSpPr>
        <p:spPr>
          <a:xfrm>
            <a:off x="1176233" y="78182"/>
            <a:ext cx="9839534" cy="2170166"/>
          </a:xfrm>
        </p:spPr>
        <p:txBody>
          <a:bodyPr>
            <a:normAutofit/>
          </a:bodyPr>
          <a:lstStyle/>
          <a:p>
            <a:r>
              <a:rPr lang="en-GB" sz="8800" b="1">
                <a:cs typeface="Calibri Light"/>
              </a:rPr>
              <a:t>Curriculum MAP</a:t>
            </a:r>
            <a:endParaRPr lang="en-GB" sz="8800" b="1"/>
          </a:p>
        </p:txBody>
      </p:sp>
      <p:pic>
        <p:nvPicPr>
          <p:cNvPr id="4" name="Picture 3" descr="A black and white shield with a castle and deer&#10;&#10;Description automatically generated">
            <a:extLst>
              <a:ext uri="{FF2B5EF4-FFF2-40B4-BE49-F238E27FC236}">
                <a16:creationId xmlns:a16="http://schemas.microsoft.com/office/drawing/2014/main" id="{E4579524-A0FB-EA2A-4CB4-A014BE73B070}"/>
              </a:ext>
            </a:extLst>
          </p:cNvPr>
          <p:cNvPicPr>
            <a:picLocks noChangeAspect="1"/>
          </p:cNvPicPr>
          <p:nvPr/>
        </p:nvPicPr>
        <p:blipFill>
          <a:blip r:embed="rId2"/>
          <a:stretch>
            <a:fillRect/>
          </a:stretch>
        </p:blipFill>
        <p:spPr>
          <a:xfrm>
            <a:off x="10364458" y="4808327"/>
            <a:ext cx="1642254" cy="1784590"/>
          </a:xfrm>
          <a:prstGeom prst="rect">
            <a:avLst/>
          </a:prstGeom>
        </p:spPr>
      </p:pic>
      <p:sp>
        <p:nvSpPr>
          <p:cNvPr id="3" name="object 4">
            <a:extLst>
              <a:ext uri="{FF2B5EF4-FFF2-40B4-BE49-F238E27FC236}">
                <a16:creationId xmlns:a16="http://schemas.microsoft.com/office/drawing/2014/main" id="{A48ECEA3-FF0B-95F1-31A4-80F2BE96BB66}"/>
              </a:ext>
            </a:extLst>
          </p:cNvPr>
          <p:cNvSpPr/>
          <p:nvPr/>
        </p:nvSpPr>
        <p:spPr>
          <a:xfrm>
            <a:off x="1176233" y="2248348"/>
            <a:ext cx="3075692" cy="4199482"/>
          </a:xfrm>
          <a:prstGeom prst="rect">
            <a:avLst/>
          </a:prstGeom>
          <a:blipFill>
            <a:blip r:embed="rId3" cstate="print"/>
            <a:stretch>
              <a:fillRect/>
            </a:stretch>
          </a:blipFill>
        </p:spPr>
        <p:txBody>
          <a:bodyPr wrap="square" lIns="0" tIns="0" rIns="0" bIns="0" rtlCol="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dirty="0"/>
          </a:p>
        </p:txBody>
      </p:sp>
      <p:pic>
        <p:nvPicPr>
          <p:cNvPr id="7" name="Picture 6">
            <a:extLst>
              <a:ext uri="{FF2B5EF4-FFF2-40B4-BE49-F238E27FC236}">
                <a16:creationId xmlns:a16="http://schemas.microsoft.com/office/drawing/2014/main" id="{C113FF6E-681E-0444-036B-C463326C1E08}"/>
              </a:ext>
            </a:extLst>
          </p:cNvPr>
          <p:cNvPicPr>
            <a:picLocks noChangeAspect="1"/>
          </p:cNvPicPr>
          <p:nvPr/>
        </p:nvPicPr>
        <p:blipFill>
          <a:blip r:embed="rId4"/>
          <a:stretch>
            <a:fillRect/>
          </a:stretch>
        </p:blipFill>
        <p:spPr>
          <a:xfrm>
            <a:off x="4251925" y="2248348"/>
            <a:ext cx="5421464" cy="4199482"/>
          </a:xfrm>
          <a:prstGeom prst="rect">
            <a:avLst/>
          </a:prstGeom>
        </p:spPr>
      </p:pic>
    </p:spTree>
    <p:extLst>
      <p:ext uri="{BB962C8B-B14F-4D97-AF65-F5344CB8AC3E}">
        <p14:creationId xmlns:p14="http://schemas.microsoft.com/office/powerpoint/2010/main" val="7515058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4BD2D-F690-4E96-95E5-1AF217612E88}"/>
              </a:ext>
            </a:extLst>
          </p:cNvPr>
          <p:cNvSpPr>
            <a:spLocks noGrp="1"/>
          </p:cNvSpPr>
          <p:nvPr>
            <p:ph type="title"/>
          </p:nvPr>
        </p:nvSpPr>
        <p:spPr>
          <a:xfrm>
            <a:off x="1176233" y="78182"/>
            <a:ext cx="9839534" cy="2170166"/>
          </a:xfrm>
        </p:spPr>
        <p:txBody>
          <a:bodyPr>
            <a:normAutofit/>
          </a:bodyPr>
          <a:lstStyle/>
          <a:p>
            <a:r>
              <a:rPr lang="en-GB" sz="8800" b="1">
                <a:cs typeface="Calibri Light"/>
              </a:rPr>
              <a:t>Curriculum MAP</a:t>
            </a:r>
            <a:endParaRPr lang="en-GB" sz="8800" b="1"/>
          </a:p>
        </p:txBody>
      </p:sp>
      <p:pic>
        <p:nvPicPr>
          <p:cNvPr id="4" name="Picture 3" descr="A black and white shield with a castle and deer&#10;&#10;Description automatically generated">
            <a:extLst>
              <a:ext uri="{FF2B5EF4-FFF2-40B4-BE49-F238E27FC236}">
                <a16:creationId xmlns:a16="http://schemas.microsoft.com/office/drawing/2014/main" id="{E4579524-A0FB-EA2A-4CB4-A014BE73B070}"/>
              </a:ext>
            </a:extLst>
          </p:cNvPr>
          <p:cNvPicPr>
            <a:picLocks noChangeAspect="1"/>
          </p:cNvPicPr>
          <p:nvPr/>
        </p:nvPicPr>
        <p:blipFill>
          <a:blip r:embed="rId2"/>
          <a:stretch>
            <a:fillRect/>
          </a:stretch>
        </p:blipFill>
        <p:spPr>
          <a:xfrm>
            <a:off x="10364458" y="4808327"/>
            <a:ext cx="1642254" cy="1784590"/>
          </a:xfrm>
          <a:prstGeom prst="rect">
            <a:avLst/>
          </a:prstGeom>
        </p:spPr>
      </p:pic>
      <p:sp>
        <p:nvSpPr>
          <p:cNvPr id="3" name="object 3">
            <a:extLst>
              <a:ext uri="{FF2B5EF4-FFF2-40B4-BE49-F238E27FC236}">
                <a16:creationId xmlns:a16="http://schemas.microsoft.com/office/drawing/2014/main" id="{46797A59-F4F0-B6DB-B638-783E30FA78BD}"/>
              </a:ext>
            </a:extLst>
          </p:cNvPr>
          <p:cNvSpPr/>
          <p:nvPr/>
        </p:nvSpPr>
        <p:spPr>
          <a:xfrm>
            <a:off x="1591813" y="2340296"/>
            <a:ext cx="8274081" cy="3494988"/>
          </a:xfrm>
          <a:prstGeom prst="rect">
            <a:avLst/>
          </a:prstGeom>
          <a:blipFill>
            <a:blip r:embed="rId3" cstate="print"/>
            <a:stretch>
              <a:fillRect/>
            </a:stretch>
          </a:blipFill>
        </p:spPr>
        <p:txBody>
          <a:bodyPr wrap="square" lIns="0" tIns="0" rIns="0" bIns="0" rtlCol="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sp>
        <p:nvSpPr>
          <p:cNvPr id="6" name="object 4">
            <a:extLst>
              <a:ext uri="{FF2B5EF4-FFF2-40B4-BE49-F238E27FC236}">
                <a16:creationId xmlns:a16="http://schemas.microsoft.com/office/drawing/2014/main" id="{644A88DF-72DD-2D0B-AA8B-EAC04C6A7824}"/>
              </a:ext>
            </a:extLst>
          </p:cNvPr>
          <p:cNvSpPr/>
          <p:nvPr/>
        </p:nvSpPr>
        <p:spPr>
          <a:xfrm>
            <a:off x="1093249" y="2340296"/>
            <a:ext cx="3199556" cy="3494988"/>
          </a:xfrm>
          <a:prstGeom prst="rect">
            <a:avLst/>
          </a:prstGeom>
          <a:blipFill>
            <a:blip r:embed="rId4" cstate="print"/>
            <a:stretch>
              <a:fillRect/>
            </a:stretch>
          </a:blipFill>
        </p:spPr>
        <p:txBody>
          <a:bodyPr wrap="square" lIns="0" tIns="0" rIns="0" bIns="0" rtlCol="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spTree>
    <p:extLst>
      <p:ext uri="{BB962C8B-B14F-4D97-AF65-F5344CB8AC3E}">
        <p14:creationId xmlns:p14="http://schemas.microsoft.com/office/powerpoint/2010/main" val="1832188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4BD2D-F690-4E96-95E5-1AF217612E88}"/>
              </a:ext>
            </a:extLst>
          </p:cNvPr>
          <p:cNvSpPr>
            <a:spLocks noGrp="1"/>
          </p:cNvSpPr>
          <p:nvPr>
            <p:ph type="title"/>
          </p:nvPr>
        </p:nvSpPr>
        <p:spPr>
          <a:xfrm>
            <a:off x="1176233" y="78182"/>
            <a:ext cx="9839534" cy="2170166"/>
          </a:xfrm>
        </p:spPr>
        <p:txBody>
          <a:bodyPr>
            <a:normAutofit/>
          </a:bodyPr>
          <a:lstStyle/>
          <a:p>
            <a:r>
              <a:rPr lang="en-GB" sz="8800" b="1">
                <a:cs typeface="Calibri Light"/>
              </a:rPr>
              <a:t>Curriculum MAP</a:t>
            </a:r>
            <a:endParaRPr lang="en-GB" sz="8800" b="1"/>
          </a:p>
        </p:txBody>
      </p:sp>
      <p:pic>
        <p:nvPicPr>
          <p:cNvPr id="4" name="Picture 3" descr="A black and white shield with a castle and deer&#10;&#10;Description automatically generated">
            <a:extLst>
              <a:ext uri="{FF2B5EF4-FFF2-40B4-BE49-F238E27FC236}">
                <a16:creationId xmlns:a16="http://schemas.microsoft.com/office/drawing/2014/main" id="{E4579524-A0FB-EA2A-4CB4-A014BE73B070}"/>
              </a:ext>
            </a:extLst>
          </p:cNvPr>
          <p:cNvPicPr>
            <a:picLocks noChangeAspect="1"/>
          </p:cNvPicPr>
          <p:nvPr/>
        </p:nvPicPr>
        <p:blipFill>
          <a:blip r:embed="rId2"/>
          <a:stretch>
            <a:fillRect/>
          </a:stretch>
        </p:blipFill>
        <p:spPr>
          <a:xfrm>
            <a:off x="10364458" y="4808327"/>
            <a:ext cx="1642254" cy="1784590"/>
          </a:xfrm>
          <a:prstGeom prst="rect">
            <a:avLst/>
          </a:prstGeom>
        </p:spPr>
      </p:pic>
      <p:pic>
        <p:nvPicPr>
          <p:cNvPr id="6" name="Picture 5">
            <a:extLst>
              <a:ext uri="{FF2B5EF4-FFF2-40B4-BE49-F238E27FC236}">
                <a16:creationId xmlns:a16="http://schemas.microsoft.com/office/drawing/2014/main" id="{68A19783-338E-48FD-B27F-0A278218DB15}"/>
              </a:ext>
            </a:extLst>
          </p:cNvPr>
          <p:cNvPicPr>
            <a:picLocks noChangeAspect="1"/>
          </p:cNvPicPr>
          <p:nvPr/>
        </p:nvPicPr>
        <p:blipFill>
          <a:blip r:embed="rId3"/>
          <a:stretch>
            <a:fillRect/>
          </a:stretch>
        </p:blipFill>
        <p:spPr>
          <a:xfrm>
            <a:off x="4576550" y="2200103"/>
            <a:ext cx="5431425" cy="4392814"/>
          </a:xfrm>
          <a:prstGeom prst="rect">
            <a:avLst/>
          </a:prstGeom>
        </p:spPr>
      </p:pic>
      <p:pic>
        <p:nvPicPr>
          <p:cNvPr id="9" name="Picture 8">
            <a:extLst>
              <a:ext uri="{FF2B5EF4-FFF2-40B4-BE49-F238E27FC236}">
                <a16:creationId xmlns:a16="http://schemas.microsoft.com/office/drawing/2014/main" id="{D9C6530A-2B87-613D-31C2-760E60680956}"/>
              </a:ext>
            </a:extLst>
          </p:cNvPr>
          <p:cNvPicPr>
            <a:picLocks noChangeAspect="1"/>
          </p:cNvPicPr>
          <p:nvPr/>
        </p:nvPicPr>
        <p:blipFill>
          <a:blip r:embed="rId4"/>
          <a:stretch>
            <a:fillRect/>
          </a:stretch>
        </p:blipFill>
        <p:spPr>
          <a:xfrm>
            <a:off x="953613" y="2200103"/>
            <a:ext cx="3622937" cy="4392813"/>
          </a:xfrm>
          <a:prstGeom prst="rect">
            <a:avLst/>
          </a:prstGeom>
        </p:spPr>
      </p:pic>
    </p:spTree>
    <p:extLst>
      <p:ext uri="{BB962C8B-B14F-4D97-AF65-F5344CB8AC3E}">
        <p14:creationId xmlns:p14="http://schemas.microsoft.com/office/powerpoint/2010/main" val="9528966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1B5FEE7444B60458885D63B834CE5EC" ma:contentTypeVersion="16" ma:contentTypeDescription="Create a new document." ma:contentTypeScope="" ma:versionID="4d505f40997127daf125c1c90dfcae61">
  <xsd:schema xmlns:xsd="http://www.w3.org/2001/XMLSchema" xmlns:xs="http://www.w3.org/2001/XMLSchema" xmlns:p="http://schemas.microsoft.com/office/2006/metadata/properties" xmlns:ns2="b94475fa-3e23-42b1-8f01-5699f9604de6" xmlns:ns3="96b6b91c-1047-437b-92fd-00c64294c089" targetNamespace="http://schemas.microsoft.com/office/2006/metadata/properties" ma:root="true" ma:fieldsID="1b4a7692e5258ad03b2f7a26fc0c2e24" ns2:_="" ns3:_="">
    <xsd:import namespace="b94475fa-3e23-42b1-8f01-5699f9604de6"/>
    <xsd:import namespace="96b6b91c-1047-437b-92fd-00c64294c08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2:lcf76f155ced4ddcb4097134ff3c332f" minOccurs="0"/>
                <xsd:element ref="ns3:TaxCatchAll" minOccurs="0"/>
                <xsd:element ref="ns2:MediaServiceOCR" minOccurs="0"/>
                <xsd:element ref="ns3:SharedWithUsers" minOccurs="0"/>
                <xsd:element ref="ns3:SharedWithDetail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4475fa-3e23-42b1-8f01-5699f9604de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fae93938-c695-41d2-9c64-5dfbe56fef06"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6b6b91c-1047-437b-92fd-00c64294c089"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f32a7cfb-1322-427b-9455-9f1dce5bbe58}" ma:internalName="TaxCatchAll" ma:showField="CatchAllData" ma:web="96b6b91c-1047-437b-92fd-00c64294c089">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b94475fa-3e23-42b1-8f01-5699f9604de6">
      <Terms xmlns="http://schemas.microsoft.com/office/infopath/2007/PartnerControls"/>
    </lcf76f155ced4ddcb4097134ff3c332f>
    <TaxCatchAll xmlns="96b6b91c-1047-437b-92fd-00c64294c089" xsi:nil="true"/>
    <SharedWithUsers xmlns="96b6b91c-1047-437b-92fd-00c64294c089">
      <UserInfo>
        <DisplayName/>
        <AccountId xsi:nil="true"/>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EF7E94E-3F60-4381-8DFF-FEA169C2C098}">
  <ds:schemaRefs>
    <ds:schemaRef ds:uri="96b6b91c-1047-437b-92fd-00c64294c089"/>
    <ds:schemaRef ds:uri="b94475fa-3e23-42b1-8f01-5699f9604de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A1270DCD-0C7F-4316-9985-EC16A6D041BE}">
  <ds:schemaRefs>
    <ds:schemaRef ds:uri="http://purl.org/dc/terms/"/>
    <ds:schemaRef ds:uri="http://schemas.microsoft.com/office/2006/metadata/properties"/>
    <ds:schemaRef ds:uri="http://schemas.microsoft.com/office/2006/documentManagement/types"/>
    <ds:schemaRef ds:uri="http://www.w3.org/XML/1998/namespace"/>
    <ds:schemaRef ds:uri="b94475fa-3e23-42b1-8f01-5699f9604de6"/>
    <ds:schemaRef ds:uri="http://purl.org/dc/dcmitype/"/>
    <ds:schemaRef ds:uri="96b6b91c-1047-437b-92fd-00c64294c089"/>
    <ds:schemaRef ds:uri="http://schemas.microsoft.com/office/infopath/2007/PartnerControls"/>
    <ds:schemaRef ds:uri="http://schemas.openxmlformats.org/package/2006/metadata/core-properties"/>
    <ds:schemaRef ds:uri="http://purl.org/dc/elements/1.1/"/>
  </ds:schemaRefs>
</ds:datastoreItem>
</file>

<file path=customXml/itemProps3.xml><?xml version="1.0" encoding="utf-8"?>
<ds:datastoreItem xmlns:ds="http://schemas.openxmlformats.org/officeDocument/2006/customXml" ds:itemID="{9F41E10F-015E-4414-9F74-27BFAD8D167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TM03090430[[fn=Banded]]</Template>
  <TotalTime>0</TotalTime>
  <Words>1044</Words>
  <Application>Microsoft Office PowerPoint</Application>
  <PresentationFormat>Widescreen</PresentationFormat>
  <Paragraphs>138</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Calibri</vt:lpstr>
      <vt:lpstr>Calibri Light</vt:lpstr>
      <vt:lpstr>Century Gothic</vt:lpstr>
      <vt:lpstr>Corbel</vt:lpstr>
      <vt:lpstr>Trebuchet MS</vt:lpstr>
      <vt:lpstr>Wingdings</vt:lpstr>
      <vt:lpstr>Banded</vt:lpstr>
      <vt:lpstr>Welcome to  Year 6 </vt:lpstr>
      <vt:lpstr>PowerPoint Presentation</vt:lpstr>
      <vt:lpstr>Start and end of the day</vt:lpstr>
      <vt:lpstr>tIMETABLE</vt:lpstr>
      <vt:lpstr>Uniform</vt:lpstr>
      <vt:lpstr>p.e</vt:lpstr>
      <vt:lpstr>Curriculum MAP</vt:lpstr>
      <vt:lpstr>Curriculum MAP</vt:lpstr>
      <vt:lpstr>Curriculum MAP</vt:lpstr>
      <vt:lpstr>Curriculum MAP</vt:lpstr>
      <vt:lpstr>Curriculum MAP</vt:lpstr>
      <vt:lpstr>Home learning  </vt:lpstr>
      <vt:lpstr>BEHAVIOUR</vt:lpstr>
      <vt:lpstr>BEHAVIOUR</vt:lpstr>
      <vt:lpstr>BEHAVIOUR</vt:lpstr>
      <vt:lpstr>Mobile phones</vt:lpstr>
      <vt:lpstr>Helping in school</vt:lpstr>
      <vt:lpstr>Reminders</vt:lpstr>
      <vt:lpstr>Communication</vt:lpstr>
      <vt:lpstr>Communication</vt:lpstr>
      <vt:lpstr>Communication</vt:lpstr>
      <vt:lpstr>Communication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GaleS</dc:creator>
  <cp:lastModifiedBy>Claire Lamb</cp:lastModifiedBy>
  <cp:revision>1</cp:revision>
  <dcterms:created xsi:type="dcterms:W3CDTF">2021-09-07T15:35:47Z</dcterms:created>
  <dcterms:modified xsi:type="dcterms:W3CDTF">2025-09-09T15:29:33Z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0x01010031B5FEE7444B60458885D63B834CE5EC</vt:lpwstr>
  </property>
  <property fmtid="{D5CDD505-2E9C-101B-9397-08002B2CF9AE}" pid="3" name="Order">
    <vt:r8>787800</vt:r8>
  </property>
  <property fmtid="{D5CDD505-2E9C-101B-9397-08002B2CF9AE}" pid="4" name="ComplianceAssetId">
    <vt:lpwstr/>
  </property>
  <property fmtid="{D5CDD505-2E9C-101B-9397-08002B2CF9AE}" pid="5" name="_ExtendedDescription">
    <vt:lpwstr/>
  </property>
  <property fmtid="{D5CDD505-2E9C-101B-9397-08002B2CF9AE}" pid="6" name="TriggerFlowInfo">
    <vt:lpwstr/>
  </property>
  <property fmtid="{D5CDD505-2E9C-101B-9397-08002B2CF9AE}" pid="7" name="MediaServiceImageTags">
    <vt:lpwstr/>
  </property>
</Properties>
</file>