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30"/>
  </p:notesMasterIdLst>
  <p:sldIdLst>
    <p:sldId id="256" r:id="rId5"/>
    <p:sldId id="257" r:id="rId6"/>
    <p:sldId id="295" r:id="rId7"/>
    <p:sldId id="259" r:id="rId8"/>
    <p:sldId id="297" r:id="rId9"/>
    <p:sldId id="264" r:id="rId10"/>
    <p:sldId id="261" r:id="rId11"/>
    <p:sldId id="296" r:id="rId12"/>
    <p:sldId id="272" r:id="rId13"/>
    <p:sldId id="294" r:id="rId14"/>
    <p:sldId id="286" r:id="rId15"/>
    <p:sldId id="291" r:id="rId16"/>
    <p:sldId id="293" r:id="rId17"/>
    <p:sldId id="287" r:id="rId18"/>
    <p:sldId id="260" r:id="rId19"/>
    <p:sldId id="288" r:id="rId20"/>
    <p:sldId id="273" r:id="rId21"/>
    <p:sldId id="276" r:id="rId22"/>
    <p:sldId id="275" r:id="rId23"/>
    <p:sldId id="274" r:id="rId24"/>
    <p:sldId id="269" r:id="rId25"/>
    <p:sldId id="265" r:id="rId26"/>
    <p:sldId id="262" r:id="rId27"/>
    <p:sldId id="284" r:id="rId28"/>
    <p:sldId id="26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04360-8DA2-E180-15B9-10EA0FAA9A1A}" v="7" dt="2025-09-10T20:08:32.334"/>
    <p1510:client id="{C8131C09-A0EA-40A0-DB00-8FFF84F9E96E}" v="120" dt="2025-09-10T20:37:26.486"/>
    <p1510:client id="{F0642CD9-B090-2719-B0DB-FF5196B41542}" v="1135" dt="2025-09-10T14:53:46.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6" d="100"/>
          <a:sy n="66" d="100"/>
        </p:scale>
        <p:origin x="480" y="272"/>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tableStyles" Target="tableStyles.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theme" Target="theme/theme1.xml" Id="rId33"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viewProps" Target="viewProps.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microsoft.com/office/2015/10/relationships/revisionInfo" Target="revisionInfo.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presProps" Target="presProps.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notesMaster" Target="notesMasters/notesMaster1.xml" Id="rId30" /><Relationship Type="http://schemas.openxmlformats.org/officeDocument/2006/relationships/slide" Target="slides/slide4.xml" Id="rId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2B0DC-ABD9-4CD8-A738-A873855DE3EB}" type="datetimeFigureOut">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7F124-F02B-4A90-AC15-9E71FF0537DD}" type="slidenum">
              <a:t>‹#›</a:t>
            </a:fld>
            <a:endParaRPr lang="en-US"/>
          </a:p>
        </p:txBody>
      </p:sp>
    </p:spTree>
    <p:extLst>
      <p:ext uri="{BB962C8B-B14F-4D97-AF65-F5344CB8AC3E}">
        <p14:creationId xmlns:p14="http://schemas.microsoft.com/office/powerpoint/2010/main" val="375965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Hello, my name is Miss Taylor. I have been a teacher for 14 years and have taught different year groups. I'm really excited to be teaching your children, we've spent some time this week getting to know each other and this will continue next week (and over the year!)</a:t>
            </a:r>
          </a:p>
          <a:p>
            <a:endParaRPr lang="en-US" dirty="0">
              <a:ea typeface="Calibri"/>
              <a:cs typeface="Calibri"/>
            </a:endParaRPr>
          </a:p>
          <a:p>
            <a:r>
              <a:rPr lang="en-US" dirty="0">
                <a:ea typeface="Calibri"/>
                <a:cs typeface="Calibri"/>
              </a:rPr>
              <a:t>This is Miss.... who the children already know. </a:t>
            </a:r>
          </a:p>
        </p:txBody>
      </p:sp>
      <p:sp>
        <p:nvSpPr>
          <p:cNvPr id="4" name="Slide Number Placeholder 3"/>
          <p:cNvSpPr>
            <a:spLocks noGrp="1"/>
          </p:cNvSpPr>
          <p:nvPr>
            <p:ph type="sldNum" sz="quarter" idx="5"/>
          </p:nvPr>
        </p:nvSpPr>
        <p:spPr/>
        <p:txBody>
          <a:bodyPr/>
          <a:lstStyle/>
          <a:p>
            <a:fld id="{A577F124-F02B-4A90-AC15-9E71FF0537DD}" type="slidenum">
              <a:t>2</a:t>
            </a:fld>
            <a:endParaRPr lang="en-US"/>
          </a:p>
        </p:txBody>
      </p:sp>
    </p:spTree>
    <p:extLst>
      <p:ext uri="{BB962C8B-B14F-4D97-AF65-F5344CB8AC3E}">
        <p14:creationId xmlns:p14="http://schemas.microsoft.com/office/powerpoint/2010/main" val="45377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our timetable for the year. I have also printed this out and it is in the children's reading record books – I think it's nice for children to know what's coming up. Any anticipated changes I will always tell the children in advance.</a:t>
            </a:r>
          </a:p>
          <a:p>
            <a:endParaRPr lang="en-US" dirty="0">
              <a:ea typeface="Calibri"/>
              <a:cs typeface="Calibri"/>
            </a:endParaRPr>
          </a:p>
          <a:p>
            <a:r>
              <a:rPr lang="en-US" dirty="0">
                <a:ea typeface="Calibri"/>
                <a:cs typeface="Calibri"/>
              </a:rPr>
              <a:t>Tuesday mornings Mr Trogden will be teaching the children with Miss Hall as a support.</a:t>
            </a:r>
          </a:p>
        </p:txBody>
      </p:sp>
      <p:sp>
        <p:nvSpPr>
          <p:cNvPr id="4" name="Slide Number Placeholder 3"/>
          <p:cNvSpPr>
            <a:spLocks noGrp="1"/>
          </p:cNvSpPr>
          <p:nvPr>
            <p:ph type="sldNum" sz="quarter" idx="5"/>
          </p:nvPr>
        </p:nvSpPr>
        <p:spPr/>
        <p:txBody>
          <a:bodyPr/>
          <a:lstStyle/>
          <a:p>
            <a:fld id="{A577F124-F02B-4A90-AC15-9E71FF0537DD}" type="slidenum">
              <a:t>9</a:t>
            </a:fld>
            <a:endParaRPr lang="en-US"/>
          </a:p>
        </p:txBody>
      </p:sp>
    </p:spTree>
    <p:extLst>
      <p:ext uri="{BB962C8B-B14F-4D97-AF65-F5344CB8AC3E}">
        <p14:creationId xmlns:p14="http://schemas.microsoft.com/office/powerpoint/2010/main" val="24605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85917-A633-C0F6-D4C1-E2A20F3FA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F7CE0-1EC4-B7FC-4B12-E2D8B300B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80C9D-2AEB-47D2-F116-5E4582A839D3}"/>
              </a:ext>
            </a:extLst>
          </p:cNvPr>
          <p:cNvSpPr>
            <a:spLocks noGrp="1"/>
          </p:cNvSpPr>
          <p:nvPr>
            <p:ph type="body" idx="1"/>
          </p:nvPr>
        </p:nvSpPr>
        <p:spPr/>
        <p:txBody>
          <a:bodyPr/>
          <a:lstStyle/>
          <a:p>
            <a:r>
              <a:rPr lang="en-US" dirty="0">
                <a:ea typeface="Calibri"/>
                <a:cs typeface="Calibri"/>
              </a:rPr>
              <a:t>This is our timetable for the year. I have also printed this out and it is in the children's reading record books – I think it's nice for children to know what's coming up. Any anticipated changes I will always tell the children in advance.</a:t>
            </a:r>
          </a:p>
          <a:p>
            <a:endParaRPr lang="en-US" dirty="0">
              <a:ea typeface="Calibri"/>
              <a:cs typeface="Calibri"/>
            </a:endParaRPr>
          </a:p>
          <a:p>
            <a:r>
              <a:rPr lang="en-US" dirty="0">
                <a:ea typeface="Calibri"/>
                <a:cs typeface="Calibri"/>
              </a:rPr>
              <a:t>Tuesday mornings Mr Trogden will be teaching the children with Miss Hall as a support.</a:t>
            </a:r>
          </a:p>
        </p:txBody>
      </p:sp>
      <p:sp>
        <p:nvSpPr>
          <p:cNvPr id="4" name="Slide Number Placeholder 3">
            <a:extLst>
              <a:ext uri="{FF2B5EF4-FFF2-40B4-BE49-F238E27FC236}">
                <a16:creationId xmlns:a16="http://schemas.microsoft.com/office/drawing/2014/main" id="{F5E3B510-5533-2BE5-5EE6-A053266DCCCF}"/>
              </a:ext>
            </a:extLst>
          </p:cNvPr>
          <p:cNvSpPr>
            <a:spLocks noGrp="1"/>
          </p:cNvSpPr>
          <p:nvPr>
            <p:ph type="sldNum" sz="quarter" idx="5"/>
          </p:nvPr>
        </p:nvSpPr>
        <p:spPr/>
        <p:txBody>
          <a:bodyPr/>
          <a:lstStyle/>
          <a:p>
            <a:fld id="{A577F124-F02B-4A90-AC15-9E71FF0537DD}" type="slidenum">
              <a:t>10</a:t>
            </a:fld>
            <a:endParaRPr lang="en-US"/>
          </a:p>
        </p:txBody>
      </p:sp>
    </p:spTree>
    <p:extLst>
      <p:ext uri="{BB962C8B-B14F-4D97-AF65-F5344CB8AC3E}">
        <p14:creationId xmlns:p14="http://schemas.microsoft.com/office/powerpoint/2010/main" val="354642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20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33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776135" y="6422854"/>
            <a:ext cx="427966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073048" y="6422854"/>
            <a:ext cx="87975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42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22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solidFill>
                  <a:schemeClr val="tx2"/>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319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52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0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97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94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455F51"/>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455F5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455F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9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06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46CE7D5-CF57-46EF-B807-FDD0502418D4}" type="datetimeFigureOut">
              <a:rPr lang="en-GB" smtClean="0"/>
              <a:t>10/09/2025</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236457832"/>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honicsplay.co.uk/resources/phase/2/buried-treasur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smartphonefreechildhood.co.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7262" y="0"/>
            <a:ext cx="6064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2054942"/>
            <a:ext cx="607230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9950" y="2194560"/>
            <a:ext cx="5418961" cy="1739347"/>
          </a:xfrm>
        </p:spPr>
        <p:txBody>
          <a:bodyPr>
            <a:normAutofit/>
          </a:bodyPr>
          <a:lstStyle/>
          <a:p>
            <a:r>
              <a:rPr lang="en-GB" b="1" dirty="0">
                <a:solidFill>
                  <a:schemeClr val="tx2"/>
                </a:solidFill>
              </a:rPr>
              <a:t>Welcome to</a:t>
            </a:r>
            <a:br>
              <a:rPr lang="en-GB" b="1" dirty="0"/>
            </a:br>
            <a:r>
              <a:rPr lang="en-GB" b="1" dirty="0">
                <a:solidFill>
                  <a:schemeClr val="tx2"/>
                </a:solidFill>
              </a:rPr>
              <a:t> EYFS</a:t>
            </a:r>
          </a:p>
        </p:txBody>
      </p:sp>
      <p:sp>
        <p:nvSpPr>
          <p:cNvPr id="12" name="Rectangle 11">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3" name="Picture 2" descr="A black and white shield with a castle and deer&#10;&#10;Description automatically generated">
            <a:extLst>
              <a:ext uri="{FF2B5EF4-FFF2-40B4-BE49-F238E27FC236}">
                <a16:creationId xmlns:a16="http://schemas.microsoft.com/office/drawing/2014/main" id="{8F533AA1-170F-DFAB-6BA3-774E6F53A658}"/>
              </a:ext>
            </a:extLst>
          </p:cNvPr>
          <p:cNvPicPr>
            <a:picLocks noChangeAspect="1"/>
          </p:cNvPicPr>
          <p:nvPr/>
        </p:nvPicPr>
        <p:blipFill>
          <a:blip r:embed="rId2"/>
          <a:stretch>
            <a:fillRect/>
          </a:stretch>
        </p:blipFill>
        <p:spPr>
          <a:xfrm>
            <a:off x="634275" y="751700"/>
            <a:ext cx="4851141" cy="5313154"/>
          </a:xfrm>
          <a:prstGeom prst="rect">
            <a:avLst/>
          </a:prstGeom>
        </p:spPr>
      </p:pic>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2AD15-27EE-0B97-44D1-948E9A0CF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7F56A-2F5B-464A-8977-DBE4BE4D71BE}"/>
              </a:ext>
            </a:extLst>
          </p:cNvPr>
          <p:cNvSpPr>
            <a:spLocks noGrp="1"/>
          </p:cNvSpPr>
          <p:nvPr>
            <p:ph type="title"/>
          </p:nvPr>
        </p:nvSpPr>
        <p:spPr>
          <a:xfrm>
            <a:off x="1587855" y="453214"/>
            <a:ext cx="8534400" cy="1507067"/>
          </a:xfrm>
        </p:spPr>
        <p:txBody>
          <a:bodyPr>
            <a:normAutofit/>
          </a:bodyPr>
          <a:lstStyle/>
          <a:p>
            <a:pPr algn="ctr"/>
            <a:r>
              <a:rPr lang="en-GB" sz="8000" b="1" dirty="0" err="1"/>
              <a:t>tIMETABLE</a:t>
            </a:r>
            <a:endParaRPr lang="en-GB" sz="8000" b="1" dirty="0"/>
          </a:p>
        </p:txBody>
      </p:sp>
      <p:sp>
        <p:nvSpPr>
          <p:cNvPr id="4" name="TextBox 3">
            <a:extLst>
              <a:ext uri="{FF2B5EF4-FFF2-40B4-BE49-F238E27FC236}">
                <a16:creationId xmlns:a16="http://schemas.microsoft.com/office/drawing/2014/main" id="{DFF60CB6-A64C-CAD5-4F83-8730A1947B28}"/>
              </a:ext>
            </a:extLst>
          </p:cNvPr>
          <p:cNvSpPr txBox="1"/>
          <p:nvPr/>
        </p:nvSpPr>
        <p:spPr>
          <a:xfrm>
            <a:off x="2926080" y="2678654"/>
            <a:ext cx="6669741" cy="369332"/>
          </a:xfrm>
          <a:prstGeom prst="rect">
            <a:avLst/>
          </a:prstGeom>
          <a:noFill/>
        </p:spPr>
        <p:txBody>
          <a:bodyPr wrap="square" rtlCol="0">
            <a:spAutoFit/>
          </a:bodyPr>
          <a:lstStyle/>
          <a:p>
            <a:r>
              <a:rPr lang="en-GB" i="1" dirty="0"/>
              <a:t>Add in a screenshot of your autumn timetable </a:t>
            </a:r>
          </a:p>
        </p:txBody>
      </p:sp>
      <p:pic>
        <p:nvPicPr>
          <p:cNvPr id="5" name="Picture 4" descr="A black and white shield with a castle and deer&#10;&#10;Description automatically generated">
            <a:extLst>
              <a:ext uri="{FF2B5EF4-FFF2-40B4-BE49-F238E27FC236}">
                <a16:creationId xmlns:a16="http://schemas.microsoft.com/office/drawing/2014/main" id="{D1CF8877-4C88-D4E9-E3CC-C235F515702F}"/>
              </a:ext>
            </a:extLst>
          </p:cNvPr>
          <p:cNvPicPr>
            <a:picLocks noChangeAspect="1"/>
          </p:cNvPicPr>
          <p:nvPr/>
        </p:nvPicPr>
        <p:blipFill>
          <a:blip r:embed="rId3"/>
          <a:stretch>
            <a:fillRect/>
          </a:stretch>
        </p:blipFill>
        <p:spPr>
          <a:xfrm>
            <a:off x="10549746" y="5073410"/>
            <a:ext cx="1642254" cy="1784590"/>
          </a:xfrm>
          <a:prstGeom prst="rect">
            <a:avLst/>
          </a:prstGeom>
        </p:spPr>
      </p:pic>
      <p:pic>
        <p:nvPicPr>
          <p:cNvPr id="3" name="Picture 2" descr="A school schedule with time and schedule&#10;&#10;AI-generated content may be incorrect.">
            <a:extLst>
              <a:ext uri="{FF2B5EF4-FFF2-40B4-BE49-F238E27FC236}">
                <a16:creationId xmlns:a16="http://schemas.microsoft.com/office/drawing/2014/main" id="{AE3C4E47-0694-3EC8-967B-0FAB38435263}"/>
              </a:ext>
            </a:extLst>
          </p:cNvPr>
          <p:cNvPicPr>
            <a:picLocks noChangeAspect="1"/>
          </p:cNvPicPr>
          <p:nvPr/>
        </p:nvPicPr>
        <p:blipFill>
          <a:blip r:embed="rId4"/>
          <a:stretch>
            <a:fillRect/>
          </a:stretch>
        </p:blipFill>
        <p:spPr>
          <a:xfrm>
            <a:off x="957262" y="1797050"/>
            <a:ext cx="10277475" cy="5067300"/>
          </a:xfrm>
          <a:prstGeom prst="rect">
            <a:avLst/>
          </a:prstGeom>
        </p:spPr>
      </p:pic>
    </p:spTree>
    <p:extLst>
      <p:ext uri="{BB962C8B-B14F-4D97-AF65-F5344CB8AC3E}">
        <p14:creationId xmlns:p14="http://schemas.microsoft.com/office/powerpoint/2010/main" val="169501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16234-4CAF-5BB5-0F6B-52B90CE6BB04}"/>
              </a:ext>
            </a:extLst>
          </p:cNvPr>
          <p:cNvSpPr>
            <a:spLocks noGrp="1"/>
          </p:cNvSpPr>
          <p:nvPr>
            <p:ph type="title"/>
          </p:nvPr>
        </p:nvSpPr>
        <p:spPr/>
        <p:txBody>
          <a:bodyPr/>
          <a:lstStyle/>
          <a:p>
            <a:r>
              <a:rPr lang="en-GB" dirty="0"/>
              <a:t>English – Drawing club (rec)</a:t>
            </a:r>
          </a:p>
        </p:txBody>
      </p:sp>
      <p:sp>
        <p:nvSpPr>
          <p:cNvPr id="7" name="Content Placeholder 6">
            <a:extLst>
              <a:ext uri="{FF2B5EF4-FFF2-40B4-BE49-F238E27FC236}">
                <a16:creationId xmlns:a16="http://schemas.microsoft.com/office/drawing/2014/main" id="{32490A3B-0C6C-26D3-088C-E3A0BEE6B661}"/>
              </a:ext>
            </a:extLst>
          </p:cNvPr>
          <p:cNvSpPr>
            <a:spLocks noGrp="1"/>
          </p:cNvSpPr>
          <p:nvPr>
            <p:ph idx="1"/>
          </p:nvPr>
        </p:nvSpPr>
        <p:spPr/>
        <p:txBody>
          <a:bodyPr vert="horz" lIns="91440" tIns="45720" rIns="91440" bIns="45720" rtlCol="0" anchor="t">
            <a:normAutofit/>
          </a:bodyPr>
          <a:lstStyle/>
          <a:p>
            <a:pPr marL="0" indent="0">
              <a:buNone/>
            </a:pPr>
            <a:r>
              <a:rPr lang="en-GB" sz="2800" dirty="0"/>
              <a:t>Drawing Club is a true adventure. Based around the Golden Blend of picture books, tales and animations, it involves a short period of Time Together as a whole class followed by time with children exploring their ideas and creativity that can be adapted to how you believe is best.</a:t>
            </a:r>
            <a:endParaRPr lang="en-US"/>
          </a:p>
        </p:txBody>
      </p:sp>
    </p:spTree>
    <p:extLst>
      <p:ext uri="{BB962C8B-B14F-4D97-AF65-F5344CB8AC3E}">
        <p14:creationId xmlns:p14="http://schemas.microsoft.com/office/powerpoint/2010/main" val="229589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BEC7-EC69-47CD-BD74-161FC95FD17A}"/>
              </a:ext>
            </a:extLst>
          </p:cNvPr>
          <p:cNvSpPr>
            <a:spLocks noGrp="1"/>
          </p:cNvSpPr>
          <p:nvPr>
            <p:ph type="title"/>
          </p:nvPr>
        </p:nvSpPr>
        <p:spPr/>
        <p:txBody>
          <a:bodyPr/>
          <a:lstStyle/>
          <a:p>
            <a:r>
              <a:rPr lang="en-US" dirty="0"/>
              <a:t>Phonics</a:t>
            </a:r>
          </a:p>
        </p:txBody>
      </p:sp>
      <p:sp>
        <p:nvSpPr>
          <p:cNvPr id="5" name="Content Placeholder 4">
            <a:extLst>
              <a:ext uri="{FF2B5EF4-FFF2-40B4-BE49-F238E27FC236}">
                <a16:creationId xmlns:a16="http://schemas.microsoft.com/office/drawing/2014/main" id="{257C7371-A7FF-1F43-0F10-4CE25CB6DB5E}"/>
              </a:ext>
            </a:extLst>
          </p:cNvPr>
          <p:cNvSpPr>
            <a:spLocks noGrp="1"/>
          </p:cNvSpPr>
          <p:nvPr>
            <p:ph idx="1"/>
          </p:nvPr>
        </p:nvSpPr>
        <p:spPr/>
        <p:txBody>
          <a:bodyPr vert="horz" lIns="91440" tIns="45720" rIns="91440" bIns="45720" rtlCol="0" anchor="t">
            <a:normAutofit/>
          </a:bodyPr>
          <a:lstStyle/>
          <a:p>
            <a:pPr marL="0" indent="0">
              <a:buNone/>
            </a:pPr>
            <a:r>
              <a:rPr lang="en-GB" dirty="0"/>
              <a:t>We will be starting Phonics soon </a:t>
            </a:r>
            <a:endParaRPr lang="en-US" dirty="0"/>
          </a:p>
          <a:p>
            <a:pPr marL="0" indent="0">
              <a:buNone/>
            </a:pPr>
            <a:endParaRPr lang="en-GB" dirty="0"/>
          </a:p>
          <a:p>
            <a:pPr marL="0" indent="0">
              <a:buNone/>
            </a:pPr>
            <a:r>
              <a:rPr lang="en-GB" dirty="0"/>
              <a:t>In Nursery this will focus on 7 strands - 1) Environmental sounds, 2) Instrumental sounds, 3) Body percussion, 4) Rhythm and rhyme, 5) Alliteration, 6) Voice sounds, and 7) Oral blending and segmenting</a:t>
            </a:r>
          </a:p>
          <a:p>
            <a:pPr marL="0" indent="0">
              <a:buNone/>
            </a:pPr>
            <a:endParaRPr lang="en-GB" dirty="0"/>
          </a:p>
          <a:p>
            <a:pPr marL="0" indent="0">
              <a:buNone/>
            </a:pPr>
            <a:r>
              <a:rPr lang="en-GB" dirty="0"/>
              <a:t>In Reception we will start by focussing on oral blending and segmenting before starting to learn some sounds.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891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9F01-E4F7-0C57-AB5E-79437EFBFAFB}"/>
              </a:ext>
            </a:extLst>
          </p:cNvPr>
          <p:cNvSpPr>
            <a:spLocks noGrp="1"/>
          </p:cNvSpPr>
          <p:nvPr>
            <p:ph type="title"/>
          </p:nvPr>
        </p:nvSpPr>
        <p:spPr/>
        <p:txBody>
          <a:bodyPr/>
          <a:lstStyle/>
          <a:p>
            <a:r>
              <a:rPr lang="en-US" dirty="0"/>
              <a:t>Phonics Play</a:t>
            </a:r>
          </a:p>
        </p:txBody>
      </p:sp>
      <p:sp>
        <p:nvSpPr>
          <p:cNvPr id="3" name="Content Placeholder 2">
            <a:extLst>
              <a:ext uri="{FF2B5EF4-FFF2-40B4-BE49-F238E27FC236}">
                <a16:creationId xmlns:a16="http://schemas.microsoft.com/office/drawing/2014/main" id="{A9BC9742-3D82-EAA2-7B88-2806F21D227B}"/>
              </a:ext>
            </a:extLst>
          </p:cNvPr>
          <p:cNvSpPr>
            <a:spLocks noGrp="1"/>
          </p:cNvSpPr>
          <p:nvPr>
            <p:ph idx="1"/>
          </p:nvPr>
        </p:nvSpPr>
        <p:spPr>
          <a:xfrm>
            <a:off x="1202919" y="1843782"/>
            <a:ext cx="9784080" cy="4206240"/>
          </a:xfrm>
        </p:spPr>
        <p:txBody>
          <a:bodyPr vert="horz" lIns="91440" tIns="45720" rIns="91440" bIns="45720" rtlCol="0" anchor="t">
            <a:normAutofit/>
          </a:bodyPr>
          <a:lstStyle/>
          <a:p>
            <a:r>
              <a:rPr lang="en-US" sz="3200" dirty="0">
                <a:ea typeface="+mn-lt"/>
                <a:cs typeface="+mn-lt"/>
                <a:hlinkClick r:id="rId2"/>
              </a:rPr>
              <a:t>Buried Treasure (phonicsplay.co.uk)</a:t>
            </a:r>
            <a:endParaRPr lang="en-US" sz="2800"/>
          </a:p>
        </p:txBody>
      </p:sp>
      <p:pic>
        <p:nvPicPr>
          <p:cNvPr id="4" name="Picture 3" descr="A screenshot of a video game&#10;&#10;AI-generated content may be incorrect.">
            <a:extLst>
              <a:ext uri="{FF2B5EF4-FFF2-40B4-BE49-F238E27FC236}">
                <a16:creationId xmlns:a16="http://schemas.microsoft.com/office/drawing/2014/main" id="{EE694611-6014-0C31-8608-E73B34316D0E}"/>
              </a:ext>
            </a:extLst>
          </p:cNvPr>
          <p:cNvPicPr>
            <a:picLocks noChangeAspect="1"/>
          </p:cNvPicPr>
          <p:nvPr/>
        </p:nvPicPr>
        <p:blipFill>
          <a:blip r:embed="rId3"/>
          <a:stretch>
            <a:fillRect/>
          </a:stretch>
        </p:blipFill>
        <p:spPr>
          <a:xfrm>
            <a:off x="2190062" y="2537633"/>
            <a:ext cx="6947629" cy="4178300"/>
          </a:xfrm>
          <a:prstGeom prst="rect">
            <a:avLst/>
          </a:prstGeom>
        </p:spPr>
      </p:pic>
    </p:spTree>
    <p:extLst>
      <p:ext uri="{BB962C8B-B14F-4D97-AF65-F5344CB8AC3E}">
        <p14:creationId xmlns:p14="http://schemas.microsoft.com/office/powerpoint/2010/main" val="58535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0AC9-5DD2-C2E4-21C3-9261CE6664E8}"/>
              </a:ext>
            </a:extLst>
          </p:cNvPr>
          <p:cNvSpPr>
            <a:spLocks noGrp="1"/>
          </p:cNvSpPr>
          <p:nvPr>
            <p:ph type="title"/>
          </p:nvPr>
        </p:nvSpPr>
        <p:spPr/>
        <p:txBody>
          <a:bodyPr/>
          <a:lstStyle/>
          <a:p>
            <a:r>
              <a:rPr lang="en-GB" dirty="0"/>
              <a:t>Maths</a:t>
            </a:r>
          </a:p>
        </p:txBody>
      </p:sp>
      <p:sp>
        <p:nvSpPr>
          <p:cNvPr id="3" name="Content Placeholder 2">
            <a:extLst>
              <a:ext uri="{FF2B5EF4-FFF2-40B4-BE49-F238E27FC236}">
                <a16:creationId xmlns:a16="http://schemas.microsoft.com/office/drawing/2014/main" id="{17C5FDB4-99EA-52B2-D28A-B98D7421A854}"/>
              </a:ext>
            </a:extLst>
          </p:cNvPr>
          <p:cNvSpPr>
            <a:spLocks noGrp="1"/>
          </p:cNvSpPr>
          <p:nvPr>
            <p:ph idx="1"/>
          </p:nvPr>
        </p:nvSpPr>
        <p:spPr/>
        <p:txBody>
          <a:bodyPr/>
          <a:lstStyle/>
          <a:p>
            <a:r>
              <a:rPr lang="en-GB" dirty="0"/>
              <a:t>Positional Language</a:t>
            </a:r>
          </a:p>
          <a:p>
            <a:endParaRPr lang="en-GB" dirty="0"/>
          </a:p>
          <a:p>
            <a:r>
              <a:rPr lang="en-GB" dirty="0"/>
              <a:t>Numbers to 10</a:t>
            </a:r>
          </a:p>
          <a:p>
            <a:endParaRPr lang="en-GB" dirty="0"/>
          </a:p>
          <a:p>
            <a:r>
              <a:rPr lang="en-GB" dirty="0"/>
              <a:t>Finding patterns, counting and comparing</a:t>
            </a:r>
          </a:p>
          <a:p>
            <a:endParaRPr lang="en-GB" dirty="0"/>
          </a:p>
          <a:p>
            <a:r>
              <a:rPr lang="en-GB" dirty="0"/>
              <a:t>Part whole addition and subtraction</a:t>
            </a:r>
          </a:p>
        </p:txBody>
      </p:sp>
    </p:spTree>
    <p:extLst>
      <p:ext uri="{BB962C8B-B14F-4D97-AF65-F5344CB8AC3E}">
        <p14:creationId xmlns:p14="http://schemas.microsoft.com/office/powerpoint/2010/main" val="197310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645641" y="275653"/>
            <a:ext cx="8534400" cy="1507067"/>
          </a:xfrm>
        </p:spPr>
        <p:txBody>
          <a:bodyPr>
            <a:normAutofit/>
          </a:bodyPr>
          <a:lstStyle/>
          <a:p>
            <a:r>
              <a:rPr lang="en-GB" sz="7200" b="1" dirty="0">
                <a:cs typeface="Calibri Light"/>
              </a:rPr>
              <a:t>Home learning 	</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386698" y="2171969"/>
            <a:ext cx="10709365" cy="4875599"/>
          </a:xfrm>
        </p:spPr>
        <p:txBody>
          <a:bodyPr vert="horz" lIns="91440" tIns="45720" rIns="91440" bIns="45720" rtlCol="0" anchor="t">
            <a:normAutofit/>
          </a:bodyPr>
          <a:lstStyle/>
          <a:p>
            <a:pPr marL="0" indent="0">
              <a:buNone/>
            </a:pPr>
            <a:r>
              <a:rPr lang="en-US" sz="3600" b="1" dirty="0">
                <a:effectLst>
                  <a:outerShdw blurRad="38100" dist="38100" dir="2700000" algn="tl">
                    <a:srgbClr val="000000">
                      <a:alpha val="43137"/>
                    </a:srgbClr>
                  </a:outerShdw>
                </a:effectLst>
                <a:cs typeface="Calibri"/>
              </a:rPr>
              <a:t>Please read with your child every day in Reception.</a:t>
            </a:r>
            <a:endParaRPr lang="en-US" dirty="0"/>
          </a:p>
          <a:p>
            <a:pPr marL="0" indent="0">
              <a:buNone/>
            </a:pPr>
            <a:endParaRPr lang="en-US" sz="3600" b="1" dirty="0">
              <a:effectLst>
                <a:outerShdw blurRad="38100" dist="38100" dir="2700000" algn="tl">
                  <a:srgbClr val="000000">
                    <a:alpha val="43137"/>
                  </a:srgbClr>
                </a:outerShdw>
              </a:effectLst>
              <a:cs typeface="Calibri"/>
            </a:endParaRPr>
          </a:p>
          <a:p>
            <a:pPr marL="0" indent="0">
              <a:buNone/>
            </a:pPr>
            <a:r>
              <a:rPr lang="en-US" sz="3600" b="1" dirty="0">
                <a:effectLst>
                  <a:outerShdw blurRad="38100" dist="38100" dir="2700000" algn="tl">
                    <a:srgbClr val="000000">
                      <a:alpha val="43137"/>
                    </a:srgbClr>
                  </a:outerShdw>
                </a:effectLst>
                <a:cs typeface="Calibri"/>
              </a:rPr>
              <a:t>We have no other home learning in EYFS.</a:t>
            </a:r>
          </a:p>
        </p:txBody>
      </p:sp>
      <p:pic>
        <p:nvPicPr>
          <p:cNvPr id="5124" name="Picture 4" descr="Sarah @ Stay At Home Educator | Learning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shield with a castle and deer&#10;&#10;Description automatically generated">
            <a:extLst>
              <a:ext uri="{FF2B5EF4-FFF2-40B4-BE49-F238E27FC236}">
                <a16:creationId xmlns:a16="http://schemas.microsoft.com/office/drawing/2014/main" id="{EABCDCBC-CABC-7856-ED2C-82979E797B87}"/>
              </a:ext>
            </a:extLst>
          </p:cNvPr>
          <p:cNvPicPr>
            <a:picLocks noChangeAspect="1"/>
          </p:cNvPicPr>
          <p:nvPr/>
        </p:nvPicPr>
        <p:blipFill>
          <a:blip r:embed="rId3"/>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38248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EFBF-CDC9-78F7-1E68-C76D2C26EC2B}"/>
              </a:ext>
            </a:extLst>
          </p:cNvPr>
          <p:cNvSpPr>
            <a:spLocks noGrp="1"/>
          </p:cNvSpPr>
          <p:nvPr>
            <p:ph type="title"/>
          </p:nvPr>
        </p:nvSpPr>
        <p:spPr/>
        <p:txBody>
          <a:bodyPr/>
          <a:lstStyle/>
          <a:p>
            <a:r>
              <a:rPr lang="en-US" dirty="0"/>
              <a:t>Phonics (</a:t>
            </a:r>
            <a:r>
              <a:rPr lang="en-US" dirty="0" err="1"/>
              <a:t>ReceptioN</a:t>
            </a:r>
            <a:r>
              <a:rPr lang="en-US" dirty="0"/>
              <a:t>)</a:t>
            </a:r>
          </a:p>
        </p:txBody>
      </p:sp>
      <p:pic>
        <p:nvPicPr>
          <p:cNvPr id="6" name="Content Placeholder 5">
            <a:extLst>
              <a:ext uri="{FF2B5EF4-FFF2-40B4-BE49-F238E27FC236}">
                <a16:creationId xmlns:a16="http://schemas.microsoft.com/office/drawing/2014/main" id="{46C2DCB9-D143-88B3-48C6-13D60166B4AC}"/>
              </a:ext>
            </a:extLst>
          </p:cNvPr>
          <p:cNvPicPr>
            <a:picLocks noGrp="1" noChangeAspect="1"/>
          </p:cNvPicPr>
          <p:nvPr>
            <p:ph idx="1"/>
          </p:nvPr>
        </p:nvPicPr>
        <p:blipFill>
          <a:blip r:embed="rId2"/>
          <a:stretch>
            <a:fillRect/>
          </a:stretch>
        </p:blipFill>
        <p:spPr>
          <a:xfrm>
            <a:off x="1187755" y="1406601"/>
            <a:ext cx="3717546" cy="5058646"/>
          </a:xfrm>
          <a:prstGeom prst="rect">
            <a:avLst/>
          </a:prstGeom>
        </p:spPr>
      </p:pic>
      <p:pic>
        <p:nvPicPr>
          <p:cNvPr id="7" name="Picture 6" descr="A screen shot of a cell phone&#10;&#10;AI-generated content may be incorrect.">
            <a:extLst>
              <a:ext uri="{FF2B5EF4-FFF2-40B4-BE49-F238E27FC236}">
                <a16:creationId xmlns:a16="http://schemas.microsoft.com/office/drawing/2014/main" id="{CF7D43A8-E6F0-EB30-ABE7-CA4F617B6F5B}"/>
              </a:ext>
            </a:extLst>
          </p:cNvPr>
          <p:cNvPicPr>
            <a:picLocks noChangeAspect="1"/>
          </p:cNvPicPr>
          <p:nvPr/>
        </p:nvPicPr>
        <p:blipFill>
          <a:blip r:embed="rId3"/>
          <a:stretch>
            <a:fillRect/>
          </a:stretch>
        </p:blipFill>
        <p:spPr>
          <a:xfrm>
            <a:off x="7518168" y="0"/>
            <a:ext cx="2410071" cy="6858000"/>
          </a:xfrm>
          <a:prstGeom prst="rect">
            <a:avLst/>
          </a:prstGeom>
        </p:spPr>
      </p:pic>
    </p:spTree>
    <p:extLst>
      <p:ext uri="{BB962C8B-B14F-4D97-AF65-F5344CB8AC3E}">
        <p14:creationId xmlns:p14="http://schemas.microsoft.com/office/powerpoint/2010/main" val="312235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645641" y="275653"/>
            <a:ext cx="8534400" cy="1507067"/>
          </a:xfrm>
        </p:spPr>
        <p:txBody>
          <a:bodyPr>
            <a:normAutofit/>
          </a:bodyPr>
          <a:lstStyle/>
          <a:p>
            <a:r>
              <a:rPr lang="en-GB" sz="7200" b="1" dirty="0">
                <a:cs typeface="Calibri Light"/>
              </a:rPr>
              <a:t>BEHAVIOUR</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05032" y="1899081"/>
            <a:ext cx="10709365" cy="4683266"/>
          </a:xfrm>
        </p:spPr>
        <p:txBody>
          <a:bodyPr vert="horz" lIns="91440" tIns="45720" rIns="91440" bIns="45720" rtlCol="0" anchor="t">
            <a:normAutofit fontScale="92500" lnSpcReduction="20000"/>
          </a:bodyPr>
          <a:lstStyle/>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At Westfield we acknowledge that positive experiences create positive feelings, and that in turn, positive feelings create positive behaviour. Staff will model positive relationships and interactions, use positive phrasing with the children and spend time with children to support them in making positive behaviour choices – that result in pro-social behaviour - where required. </a:t>
            </a:r>
          </a:p>
          <a:p>
            <a:pPr marL="0" indent="0" algn="just">
              <a:lnSpc>
                <a:spcPct val="120000"/>
              </a:lnSpc>
              <a:spcBef>
                <a:spcPts val="0"/>
              </a:spcBef>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Pro-social behaviours are any actions which benefit the individual and others around them.</a:t>
            </a:r>
          </a:p>
          <a:p>
            <a:pPr marL="0" indent="0" algn="just">
              <a:lnSpc>
                <a:spcPct val="120000"/>
              </a:lnSpc>
              <a:spcBef>
                <a:spcPts val="0"/>
              </a:spcBef>
              <a:spcAft>
                <a:spcPts val="0"/>
              </a:spcAft>
              <a:buNone/>
            </a:pP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Giving meaningful and specific verbal praise and positive feedback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Allocating roles and responsibilities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Communicating a child’s pro-social behaviours with parents and/carers as appropriate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Using stickers, certificates, merits, value of the week, marbles etc/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Building in ‘motivators’ following the engagement of ‘adult directed activities’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Awarding Teacher and Head Teacher stickers/awards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Acknowledging pupils in Friday Celebration assembly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Recognising care and respect of the learning environment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Modelling and teaching children to self-regulate using resources that help pupils to stay calm and to understand their own emotions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cs typeface="Calibri"/>
            </a:endParaRPr>
          </a:p>
        </p:txBody>
      </p:sp>
      <p:pic>
        <p:nvPicPr>
          <p:cNvPr id="5124" name="Picture 4" descr="Sarah @ Stay At Home Educator | Learning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shield with a castle and deer&#10;&#10;Description automatically generated">
            <a:extLst>
              <a:ext uri="{FF2B5EF4-FFF2-40B4-BE49-F238E27FC236}">
                <a16:creationId xmlns:a16="http://schemas.microsoft.com/office/drawing/2014/main" id="{1C2ED7C1-9FE4-0160-C024-62B89DA964C0}"/>
              </a:ext>
            </a:extLst>
          </p:cNvPr>
          <p:cNvPicPr>
            <a:picLocks noChangeAspect="1"/>
          </p:cNvPicPr>
          <p:nvPr/>
        </p:nvPicPr>
        <p:blipFill>
          <a:blip r:embed="rId3"/>
          <a:stretch>
            <a:fillRect/>
          </a:stretch>
        </p:blipFill>
        <p:spPr>
          <a:xfrm>
            <a:off x="10450722" y="3873798"/>
            <a:ext cx="1541613" cy="1655195"/>
          </a:xfrm>
          <a:prstGeom prst="rect">
            <a:avLst/>
          </a:prstGeom>
        </p:spPr>
      </p:pic>
    </p:spTree>
    <p:extLst>
      <p:ext uri="{BB962C8B-B14F-4D97-AF65-F5344CB8AC3E}">
        <p14:creationId xmlns:p14="http://schemas.microsoft.com/office/powerpoint/2010/main" val="70506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645641" y="275653"/>
            <a:ext cx="8534400" cy="1507067"/>
          </a:xfrm>
        </p:spPr>
        <p:txBody>
          <a:bodyPr>
            <a:normAutofit/>
          </a:bodyPr>
          <a:lstStyle/>
          <a:p>
            <a:r>
              <a:rPr lang="en-GB" sz="7200" b="1" dirty="0">
                <a:cs typeface="Calibri Light"/>
              </a:rPr>
              <a:t>BEHAVIOUR</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05032" y="1899081"/>
            <a:ext cx="10709365" cy="4683266"/>
          </a:xfrm>
        </p:spPr>
        <p:txBody>
          <a:bodyPr vert="horz" lIns="91440" tIns="45720" rIns="91440" bIns="45720" rtlCol="0" anchor="t">
            <a:normAutofit fontScale="85000" lnSpcReduction="20000"/>
          </a:bodyPr>
          <a:lstStyle/>
          <a:p>
            <a:r>
              <a:rPr lang="en-GB" sz="4600" dirty="0">
                <a:cs typeface="Calibri"/>
              </a:rPr>
              <a:t>Class rewards </a:t>
            </a:r>
          </a:p>
          <a:p>
            <a:r>
              <a:rPr lang="en-GB" sz="4600" dirty="0">
                <a:cs typeface="Calibri"/>
              </a:rPr>
              <a:t>Reward jar (when full they will earn a treat)</a:t>
            </a:r>
            <a:endParaRPr lang="en-GB" dirty="0"/>
          </a:p>
          <a:p>
            <a:endParaRPr lang="en-GB" dirty="0">
              <a:cs typeface="Calibri"/>
            </a:endParaRPr>
          </a:p>
          <a:p>
            <a:endParaRPr lang="en-GB" dirty="0">
              <a:cs typeface="Calibri"/>
            </a:endParaRPr>
          </a:p>
          <a:p>
            <a:r>
              <a:rPr lang="en-GB" sz="3500" dirty="0">
                <a:cs typeface="Calibri"/>
              </a:rPr>
              <a:t>Reading certificates are received for reading 50, 100, 150 and 20o times</a:t>
            </a:r>
          </a:p>
          <a:p>
            <a:r>
              <a:rPr lang="en-GB" sz="3500" dirty="0">
                <a:cs typeface="Calibri"/>
              </a:rPr>
              <a:t>Please share any outside achievements with us, we love to hear about them and celebrate what the children have achieved.</a:t>
            </a:r>
          </a:p>
          <a:p>
            <a:r>
              <a:rPr lang="en-GB" sz="3500" dirty="0">
                <a:cs typeface="Calibri"/>
              </a:rPr>
              <a:t>Celebration assembly on Fridays at 9am – all parents are welcome</a:t>
            </a:r>
            <a:r>
              <a:rPr lang="en-GB" sz="2600" dirty="0">
                <a:cs typeface="Calibri"/>
              </a:rPr>
              <a:t>.</a:t>
            </a:r>
          </a:p>
        </p:txBody>
      </p:sp>
      <p:pic>
        <p:nvPicPr>
          <p:cNvPr id="5124" name="Picture 4" descr="Sarah @ Stay At Home Educator | Learning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shield with a castle and deer&#10;&#10;Description automatically generated">
            <a:extLst>
              <a:ext uri="{FF2B5EF4-FFF2-40B4-BE49-F238E27FC236}">
                <a16:creationId xmlns:a16="http://schemas.microsoft.com/office/drawing/2014/main" id="{AB75D5CA-9ADF-0714-2469-B410CB2ED29D}"/>
              </a:ext>
            </a:extLst>
          </p:cNvPr>
          <p:cNvPicPr>
            <a:picLocks noChangeAspect="1"/>
          </p:cNvPicPr>
          <p:nvPr/>
        </p:nvPicPr>
        <p:blipFill>
          <a:blip r:embed="rId3"/>
          <a:stretch>
            <a:fillRect/>
          </a:stretch>
        </p:blipFill>
        <p:spPr>
          <a:xfrm>
            <a:off x="10652005" y="365722"/>
            <a:ext cx="1124670" cy="1209497"/>
          </a:xfrm>
          <a:prstGeom prst="rect">
            <a:avLst/>
          </a:prstGeom>
        </p:spPr>
      </p:pic>
    </p:spTree>
    <p:extLst>
      <p:ext uri="{BB962C8B-B14F-4D97-AF65-F5344CB8AC3E}">
        <p14:creationId xmlns:p14="http://schemas.microsoft.com/office/powerpoint/2010/main" val="3024731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645641" y="275653"/>
            <a:ext cx="8534400" cy="1507067"/>
          </a:xfrm>
        </p:spPr>
        <p:txBody>
          <a:bodyPr>
            <a:normAutofit/>
          </a:bodyPr>
          <a:lstStyle/>
          <a:p>
            <a:r>
              <a:rPr lang="en-GB" sz="7200" b="1" dirty="0">
                <a:cs typeface="Calibri Light"/>
              </a:rPr>
              <a:t>BEHAVIOUR</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48062" y="1982401"/>
            <a:ext cx="10709365" cy="4875599"/>
          </a:xfrm>
        </p:spPr>
        <p:txBody>
          <a:bodyPr vert="horz" lIns="91440" tIns="45720" rIns="91440" bIns="45720" rtlCol="0" anchor="t">
            <a:normAutofit/>
          </a:bodyPr>
          <a:lstStyle/>
          <a:p>
            <a:r>
              <a:rPr lang="en-GB" dirty="0">
                <a:cs typeface="Calibri"/>
              </a:rPr>
              <a:t>The Behaviour policy was re-written in January. Please ensure you have read it and are clear on our procedures within school. This includes our behaviour steps and level letters. </a:t>
            </a:r>
          </a:p>
        </p:txBody>
      </p:sp>
      <p:pic>
        <p:nvPicPr>
          <p:cNvPr id="5124" name="Picture 4" descr="Sarah @ Stay At Home Educator | Learning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FD7A5C-8AB0-2DAB-DFDD-B602F6307B58}"/>
              </a:ext>
            </a:extLst>
          </p:cNvPr>
          <p:cNvPicPr>
            <a:picLocks noChangeAspect="1"/>
          </p:cNvPicPr>
          <p:nvPr/>
        </p:nvPicPr>
        <p:blipFill>
          <a:blip r:embed="rId3"/>
          <a:stretch>
            <a:fillRect/>
          </a:stretch>
        </p:blipFill>
        <p:spPr>
          <a:xfrm>
            <a:off x="1746534" y="2829698"/>
            <a:ext cx="2630758" cy="3492156"/>
          </a:xfrm>
          <a:prstGeom prst="rect">
            <a:avLst/>
          </a:prstGeom>
        </p:spPr>
      </p:pic>
      <p:pic>
        <p:nvPicPr>
          <p:cNvPr id="7" name="Picture 6">
            <a:extLst>
              <a:ext uri="{FF2B5EF4-FFF2-40B4-BE49-F238E27FC236}">
                <a16:creationId xmlns:a16="http://schemas.microsoft.com/office/drawing/2014/main" id="{A1829ED3-B369-24D0-5241-B8CD0CAACFED}"/>
              </a:ext>
            </a:extLst>
          </p:cNvPr>
          <p:cNvPicPr>
            <a:picLocks noChangeAspect="1"/>
          </p:cNvPicPr>
          <p:nvPr/>
        </p:nvPicPr>
        <p:blipFill>
          <a:blip r:embed="rId4"/>
          <a:stretch>
            <a:fillRect/>
          </a:stretch>
        </p:blipFill>
        <p:spPr>
          <a:xfrm>
            <a:off x="6954964" y="2829698"/>
            <a:ext cx="2137208" cy="3552464"/>
          </a:xfrm>
          <a:prstGeom prst="rect">
            <a:avLst/>
          </a:prstGeom>
        </p:spPr>
      </p:pic>
      <p:pic>
        <p:nvPicPr>
          <p:cNvPr id="6" name="Picture 5" descr="A black and white shield with a castle and deer&#10;&#10;Description automatically generated">
            <a:extLst>
              <a:ext uri="{FF2B5EF4-FFF2-40B4-BE49-F238E27FC236}">
                <a16:creationId xmlns:a16="http://schemas.microsoft.com/office/drawing/2014/main" id="{62711385-6B77-7E7F-BFF6-B2A89F77C9CB}"/>
              </a:ext>
            </a:extLst>
          </p:cNvPr>
          <p:cNvPicPr>
            <a:picLocks noChangeAspect="1"/>
          </p:cNvPicPr>
          <p:nvPr/>
        </p:nvPicPr>
        <p:blipFill>
          <a:blip r:embed="rId5"/>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59889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ree Staff Cliparts, Download Free Staff Cliparts png images, Free ClipArts  on Clipart Library"/>
          <p:cNvSpPr>
            <a:spLocks noChangeAspect="1" noChangeArrowheads="1"/>
          </p:cNvSpPr>
          <p:nvPr/>
        </p:nvSpPr>
        <p:spPr bwMode="auto">
          <a:xfrm>
            <a:off x="4414754" y="17367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E343AB65-5A8D-9071-07B1-5153373156D3}"/>
              </a:ext>
            </a:extLst>
          </p:cNvPr>
          <p:cNvSpPr txBox="1">
            <a:spLocks/>
          </p:cNvSpPr>
          <p:nvPr/>
        </p:nvSpPr>
        <p:spPr>
          <a:xfrm>
            <a:off x="2731750" y="244997"/>
            <a:ext cx="8025206" cy="1644127"/>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GB" sz="7200" b="1" dirty="0">
                <a:cs typeface="Calibri Light"/>
              </a:rPr>
              <a:t>Meet the team</a:t>
            </a:r>
            <a:endParaRPr lang="en-GB" sz="7200" b="1" dirty="0"/>
          </a:p>
        </p:txBody>
      </p:sp>
      <p:pic>
        <p:nvPicPr>
          <p:cNvPr id="2" name="Picture 1" descr="A black and white shield with a castle and deer&#10;&#10;Description automatically generated">
            <a:extLst>
              <a:ext uri="{FF2B5EF4-FFF2-40B4-BE49-F238E27FC236}">
                <a16:creationId xmlns:a16="http://schemas.microsoft.com/office/drawing/2014/main" id="{718EA50A-D5BB-5396-A9CE-41B27DC2A409}"/>
              </a:ext>
            </a:extLst>
          </p:cNvPr>
          <p:cNvPicPr>
            <a:picLocks noChangeAspect="1"/>
          </p:cNvPicPr>
          <p:nvPr/>
        </p:nvPicPr>
        <p:blipFill>
          <a:blip r:embed="rId3"/>
          <a:stretch>
            <a:fillRect/>
          </a:stretch>
        </p:blipFill>
        <p:spPr>
          <a:xfrm>
            <a:off x="10364458" y="4808327"/>
            <a:ext cx="1642254" cy="1784590"/>
          </a:xfrm>
          <a:prstGeom prst="rect">
            <a:avLst/>
          </a:prstGeom>
        </p:spPr>
      </p:pic>
      <p:sp>
        <p:nvSpPr>
          <p:cNvPr id="6" name="Title 7">
            <a:extLst>
              <a:ext uri="{FF2B5EF4-FFF2-40B4-BE49-F238E27FC236}">
                <a16:creationId xmlns:a16="http://schemas.microsoft.com/office/drawing/2014/main" id="{69722591-040F-0E87-A27D-40A0A081BF16}"/>
              </a:ext>
            </a:extLst>
          </p:cNvPr>
          <p:cNvSpPr>
            <a:spLocks noGrp="1"/>
          </p:cNvSpPr>
          <p:nvPr/>
        </p:nvSpPr>
        <p:spPr>
          <a:xfrm>
            <a:off x="755000" y="2041525"/>
            <a:ext cx="5063909" cy="414584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GB" i="1" dirty="0">
                <a:solidFill>
                  <a:schemeClr val="tx1"/>
                </a:solidFill>
              </a:rPr>
              <a:t>Class Teacher</a:t>
            </a:r>
          </a:p>
          <a:p>
            <a:endParaRPr lang="en-GB" i="1" dirty="0">
              <a:solidFill>
                <a:schemeClr val="tx1"/>
              </a:solidFill>
            </a:endParaRPr>
          </a:p>
          <a:p>
            <a:r>
              <a:rPr lang="en-GB" i="1" dirty="0">
                <a:solidFill>
                  <a:schemeClr val="tx1"/>
                </a:solidFill>
              </a:rPr>
              <a:t>Miss Taylor</a:t>
            </a:r>
            <a:endParaRPr lang="en-GB" dirty="0">
              <a:solidFill>
                <a:schemeClr val="tx1"/>
              </a:solidFill>
            </a:endParaRPr>
          </a:p>
        </p:txBody>
      </p:sp>
      <p:sp>
        <p:nvSpPr>
          <p:cNvPr id="7" name="Title 7">
            <a:extLst>
              <a:ext uri="{FF2B5EF4-FFF2-40B4-BE49-F238E27FC236}">
                <a16:creationId xmlns:a16="http://schemas.microsoft.com/office/drawing/2014/main" id="{2FD9E035-4B94-43B0-D334-34936EFE99D4}"/>
              </a:ext>
            </a:extLst>
          </p:cNvPr>
          <p:cNvSpPr>
            <a:spLocks noGrp="1"/>
          </p:cNvSpPr>
          <p:nvPr/>
        </p:nvSpPr>
        <p:spPr>
          <a:xfrm>
            <a:off x="6605979" y="2717799"/>
            <a:ext cx="3758479" cy="298873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GB" i="1" dirty="0">
                <a:solidFill>
                  <a:schemeClr val="tx1"/>
                </a:solidFill>
              </a:rPr>
              <a:t>Teaching assistants</a:t>
            </a:r>
          </a:p>
          <a:p>
            <a:endParaRPr lang="en-GB" i="1" dirty="0">
              <a:solidFill>
                <a:schemeClr val="tx1"/>
              </a:solidFill>
            </a:endParaRPr>
          </a:p>
          <a:p>
            <a:r>
              <a:rPr lang="en-GB" i="1" dirty="0">
                <a:solidFill>
                  <a:schemeClr val="tx1"/>
                </a:solidFill>
              </a:rPr>
              <a:t>Mrs Su</a:t>
            </a:r>
          </a:p>
          <a:p>
            <a:endParaRPr lang="en-GB" i="1" dirty="0">
              <a:solidFill>
                <a:schemeClr val="tx1"/>
              </a:solidFill>
            </a:endParaRPr>
          </a:p>
          <a:p>
            <a:r>
              <a:rPr lang="en-GB" i="1" dirty="0">
                <a:solidFill>
                  <a:schemeClr val="tx1"/>
                </a:solidFill>
              </a:rPr>
              <a:t>Mrs Bray</a:t>
            </a:r>
          </a:p>
          <a:p>
            <a:endParaRPr lang="en-GB" i="1" dirty="0">
              <a:solidFill>
                <a:schemeClr val="tx1"/>
              </a:solidFill>
            </a:endParaRPr>
          </a:p>
          <a:p>
            <a:r>
              <a:rPr lang="en-GB" i="1" dirty="0">
                <a:solidFill>
                  <a:schemeClr val="tx1"/>
                </a:solidFill>
              </a:rPr>
              <a:t>Mrs Waheed</a:t>
            </a:r>
          </a:p>
          <a:p>
            <a:endParaRPr lang="en-GB" i="1" dirty="0">
              <a:solidFill>
                <a:schemeClr val="tx1"/>
              </a:solidFill>
            </a:endParaRPr>
          </a:p>
          <a:p>
            <a:endParaRPr lang="en-GB" i="1" dirty="0">
              <a:solidFill>
                <a:schemeClr val="tx1"/>
              </a:solidFill>
            </a:endParaRPr>
          </a:p>
        </p:txBody>
      </p:sp>
    </p:spTree>
    <p:extLst>
      <p:ext uri="{BB962C8B-B14F-4D97-AF65-F5344CB8AC3E}">
        <p14:creationId xmlns:p14="http://schemas.microsoft.com/office/powerpoint/2010/main" val="816022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2409895" y="297168"/>
            <a:ext cx="8534400" cy="1507067"/>
          </a:xfrm>
        </p:spPr>
        <p:txBody>
          <a:bodyPr>
            <a:normAutofit/>
          </a:bodyPr>
          <a:lstStyle/>
          <a:p>
            <a:r>
              <a:rPr lang="en-GB" sz="7200" b="1" dirty="0">
                <a:cs typeface="Calibri Light"/>
              </a:rPr>
              <a:t>Mobile phones</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80336" y="2312581"/>
            <a:ext cx="10709365" cy="3991400"/>
          </a:xfrm>
        </p:spPr>
        <p:txBody>
          <a:bodyPr vert="horz" lIns="91440" tIns="45720" rIns="91440" bIns="45720" rtlCol="0" anchor="t">
            <a:normAutofit/>
          </a:bodyPr>
          <a:lstStyle/>
          <a:p>
            <a:r>
              <a:rPr lang="en-GB" dirty="0">
                <a:cs typeface="Calibri"/>
              </a:rPr>
              <a:t>We are supporting the ‘Smartphone free childhood’ campaign. As such we actively encourage you not to purchase a smart phone for your child. </a:t>
            </a:r>
          </a:p>
          <a:p>
            <a:r>
              <a:rPr lang="en-GB" dirty="0">
                <a:cs typeface="Calibri"/>
              </a:rPr>
              <a:t>As a town the schools are working together to have a collective approach on this moving forward.</a:t>
            </a:r>
          </a:p>
          <a:p>
            <a:r>
              <a:rPr lang="en-GB" dirty="0">
                <a:cs typeface="Calibri"/>
              </a:rPr>
              <a:t>Please read more about it at </a:t>
            </a:r>
            <a:r>
              <a:rPr lang="en-GB" dirty="0">
                <a:cs typeface="Calibri"/>
                <a:hlinkClick r:id="rId2"/>
              </a:rPr>
              <a:t>https://smartphonefreechildhood.co.uk/</a:t>
            </a:r>
            <a:endParaRPr lang="en-GB" dirty="0">
              <a:cs typeface="Calibri"/>
            </a:endParaRPr>
          </a:p>
          <a:p>
            <a:r>
              <a:rPr lang="en-GB" dirty="0">
                <a:cs typeface="Calibri"/>
              </a:rPr>
              <a:t>Mobile phones are allowed in Y5 and Y6. They are to be handed in as soon as they enter school and will be returned at the end of the day</a:t>
            </a:r>
          </a:p>
          <a:p>
            <a:r>
              <a:rPr lang="en-GB" dirty="0">
                <a:cs typeface="Calibri"/>
              </a:rPr>
              <a:t>If your child does have a mobile phone, please carefully monitor their interaction on it. The social media issues which occur happen at home continue into school and significantly impact mental health and learning. We need to work together to support our children. </a:t>
            </a:r>
          </a:p>
        </p:txBody>
      </p:sp>
      <p:pic>
        <p:nvPicPr>
          <p:cNvPr id="5" name="Picture 4" descr="A black and white shield with a castle and deer&#10;&#10;Description automatically generated">
            <a:extLst>
              <a:ext uri="{FF2B5EF4-FFF2-40B4-BE49-F238E27FC236}">
                <a16:creationId xmlns:a16="http://schemas.microsoft.com/office/drawing/2014/main" id="{D8C637CA-7347-D0A7-C57B-EF825A3B244C}"/>
              </a:ext>
            </a:extLst>
          </p:cNvPr>
          <p:cNvPicPr>
            <a:picLocks noChangeAspect="1"/>
          </p:cNvPicPr>
          <p:nvPr/>
        </p:nvPicPr>
        <p:blipFill>
          <a:blip r:embed="rId3"/>
          <a:stretch>
            <a:fillRect/>
          </a:stretch>
        </p:blipFill>
        <p:spPr>
          <a:xfrm>
            <a:off x="10421967" y="221949"/>
            <a:ext cx="1426594" cy="1554553"/>
          </a:xfrm>
          <a:prstGeom prst="rect">
            <a:avLst/>
          </a:prstGeom>
        </p:spPr>
      </p:pic>
    </p:spTree>
    <p:extLst>
      <p:ext uri="{BB962C8B-B14F-4D97-AF65-F5344CB8AC3E}">
        <p14:creationId xmlns:p14="http://schemas.microsoft.com/office/powerpoint/2010/main" val="3065945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66346"/>
            <a:ext cx="8534400" cy="1507067"/>
          </a:xfrm>
        </p:spPr>
        <p:txBody>
          <a:bodyPr>
            <a:normAutofit/>
          </a:bodyPr>
          <a:lstStyle/>
          <a:p>
            <a:r>
              <a:rPr lang="en-GB" sz="6600" b="1" dirty="0"/>
              <a:t>Helping in school</a:t>
            </a:r>
          </a:p>
        </p:txBody>
      </p:sp>
      <p:sp>
        <p:nvSpPr>
          <p:cNvPr id="3" name="Content Placeholder 2"/>
          <p:cNvSpPr>
            <a:spLocks noGrp="1"/>
          </p:cNvSpPr>
          <p:nvPr>
            <p:ph idx="1"/>
          </p:nvPr>
        </p:nvSpPr>
        <p:spPr/>
        <p:txBody>
          <a:bodyPr>
            <a:normAutofit/>
          </a:bodyPr>
          <a:lstStyle/>
          <a:p>
            <a:r>
              <a:rPr lang="en-GB" sz="2800" dirty="0"/>
              <a:t>Parent volunteers are very welcome in school, either regularly or ad-hoc. A DBS check is required – forms from the office.</a:t>
            </a:r>
          </a:p>
          <a:p>
            <a:r>
              <a:rPr lang="en-GB" sz="2800" dirty="0"/>
              <a:t>Reading with children – we really appreciate. </a:t>
            </a:r>
          </a:p>
          <a:p>
            <a:r>
              <a:rPr lang="en-GB" sz="2800" dirty="0"/>
              <a:t>WISPA are always wanting and needing parental engagement – please get involved! The funds they raise help to provide a range of wider opportunities for your children as well as resources in school</a:t>
            </a:r>
          </a:p>
        </p:txBody>
      </p:sp>
      <p:pic>
        <p:nvPicPr>
          <p:cNvPr id="5" name="Picture 4" descr="A black and white shield with a castle and deer&#10;&#10;Description automatically generated">
            <a:extLst>
              <a:ext uri="{FF2B5EF4-FFF2-40B4-BE49-F238E27FC236}">
                <a16:creationId xmlns:a16="http://schemas.microsoft.com/office/drawing/2014/main" id="{A12930C8-91D8-E491-A185-2B68A1440686}"/>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2363481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C108-38D4-4891-8B50-A344323DE650}"/>
              </a:ext>
            </a:extLst>
          </p:cNvPr>
          <p:cNvSpPr>
            <a:spLocks noGrp="1"/>
          </p:cNvSpPr>
          <p:nvPr>
            <p:ph type="title"/>
          </p:nvPr>
        </p:nvSpPr>
        <p:spPr>
          <a:xfrm>
            <a:off x="3233775" y="304553"/>
            <a:ext cx="8534400" cy="1507067"/>
          </a:xfrm>
        </p:spPr>
        <p:txBody>
          <a:bodyPr>
            <a:normAutofit/>
          </a:bodyPr>
          <a:lstStyle/>
          <a:p>
            <a:r>
              <a:rPr lang="en-GB" sz="8000" b="1" dirty="0">
                <a:cs typeface="Calibri Light"/>
              </a:rPr>
              <a:t>Reminders</a:t>
            </a:r>
            <a:endParaRPr lang="en-GB" sz="8000" b="1" dirty="0"/>
          </a:p>
        </p:txBody>
      </p:sp>
      <p:sp>
        <p:nvSpPr>
          <p:cNvPr id="3" name="Content Placeholder 2">
            <a:extLst>
              <a:ext uri="{FF2B5EF4-FFF2-40B4-BE49-F238E27FC236}">
                <a16:creationId xmlns:a16="http://schemas.microsoft.com/office/drawing/2014/main" id="{28121047-07FE-4E37-91E7-9A3317052326}"/>
              </a:ext>
            </a:extLst>
          </p:cNvPr>
          <p:cNvSpPr>
            <a:spLocks noGrp="1"/>
          </p:cNvSpPr>
          <p:nvPr>
            <p:ph idx="1"/>
          </p:nvPr>
        </p:nvSpPr>
        <p:spPr>
          <a:xfrm>
            <a:off x="1051128" y="2005258"/>
            <a:ext cx="9663487" cy="4741827"/>
          </a:xfrm>
        </p:spPr>
        <p:txBody>
          <a:bodyPr vert="horz" lIns="91440" tIns="45720" rIns="91440" bIns="45720" rtlCol="0" anchor="t">
            <a:normAutofit/>
          </a:bodyPr>
          <a:lstStyle/>
          <a:p>
            <a:r>
              <a:rPr lang="en-GB" sz="2400" dirty="0">
                <a:cs typeface="Calibri"/>
              </a:rPr>
              <a:t>Children are provided with a piece of fruit for snack. Milk is free for all Nursery children and can be ordered for children in Reception.</a:t>
            </a:r>
          </a:p>
          <a:p>
            <a:r>
              <a:rPr lang="en-GB" sz="2400" dirty="0"/>
              <a:t>No sweets, chocolate or nuts in lunchboxes</a:t>
            </a:r>
          </a:p>
          <a:p>
            <a:r>
              <a:rPr lang="en-GB" sz="2400" dirty="0"/>
              <a:t>Please let us know if pick up arrangements change </a:t>
            </a:r>
          </a:p>
          <a:p>
            <a:r>
              <a:rPr lang="en-GB" sz="2400" dirty="0"/>
              <a:t>Let the office know of any regular pick up changes</a:t>
            </a:r>
          </a:p>
          <a:p>
            <a:r>
              <a:rPr lang="en-GB" sz="2400" dirty="0"/>
              <a:t>Encourage your children to talk to the adults in school – we cannot help if we do not know. Any problems that arise are better dealt with there and then rather than at a later time</a:t>
            </a:r>
          </a:p>
          <a:p>
            <a:r>
              <a:rPr lang="en-GB" sz="2400" dirty="0"/>
              <a:t>Stationery is provided so please leave all personal items at home</a:t>
            </a:r>
          </a:p>
          <a:p>
            <a:r>
              <a:rPr lang="en-GB" sz="2400" dirty="0"/>
              <a:t>Named water bottle</a:t>
            </a:r>
          </a:p>
          <a:p>
            <a:endParaRPr lang="en-GB" dirty="0">
              <a:cs typeface="Calibri"/>
            </a:endParaRPr>
          </a:p>
          <a:p>
            <a:endParaRPr lang="en-GB" dirty="0">
              <a:cs typeface="Calibri"/>
            </a:endParaRPr>
          </a:p>
        </p:txBody>
      </p:sp>
      <p:pic>
        <p:nvPicPr>
          <p:cNvPr id="5" name="Picture 4" descr="A black and white shield with a castle and deer&#10;&#10;Description automatically generated">
            <a:extLst>
              <a:ext uri="{FF2B5EF4-FFF2-40B4-BE49-F238E27FC236}">
                <a16:creationId xmlns:a16="http://schemas.microsoft.com/office/drawing/2014/main" id="{B4DDF231-503B-E9FA-8665-1A53EEE642A1}"/>
              </a:ext>
            </a:extLst>
          </p:cNvPr>
          <p:cNvPicPr>
            <a:picLocks noChangeAspect="1"/>
          </p:cNvPicPr>
          <p:nvPr/>
        </p:nvPicPr>
        <p:blipFill>
          <a:blip r:embed="rId2"/>
          <a:stretch>
            <a:fillRect/>
          </a:stretch>
        </p:blipFill>
        <p:spPr>
          <a:xfrm>
            <a:off x="10479476" y="5023987"/>
            <a:ext cx="1527236" cy="1568930"/>
          </a:xfrm>
          <a:prstGeom prst="rect">
            <a:avLst/>
          </a:prstGeom>
        </p:spPr>
      </p:pic>
    </p:spTree>
    <p:extLst>
      <p:ext uri="{BB962C8B-B14F-4D97-AF65-F5344CB8AC3E}">
        <p14:creationId xmlns:p14="http://schemas.microsoft.com/office/powerpoint/2010/main" val="3318892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810B-9C28-47D9-8F8B-1D09EC7DA199}"/>
              </a:ext>
            </a:extLst>
          </p:cNvPr>
          <p:cNvSpPr>
            <a:spLocks noGrp="1"/>
          </p:cNvSpPr>
          <p:nvPr>
            <p:ph type="title"/>
          </p:nvPr>
        </p:nvSpPr>
        <p:spPr>
          <a:xfrm>
            <a:off x="1114518" y="3626720"/>
            <a:ext cx="8534400" cy="1507067"/>
          </a:xfrm>
        </p:spPr>
        <p:txBody>
          <a:bodyPr/>
          <a:lstStyle/>
          <a:p>
            <a:r>
              <a:rPr lang="en-GB" dirty="0">
                <a:cs typeface="Calibri Light"/>
              </a:rPr>
              <a:t>Communication</a:t>
            </a:r>
            <a:endParaRPr lang="en-GB" dirty="0"/>
          </a:p>
        </p:txBody>
      </p:sp>
      <p:sp>
        <p:nvSpPr>
          <p:cNvPr id="3" name="Content Placeholder 2">
            <a:extLst>
              <a:ext uri="{FF2B5EF4-FFF2-40B4-BE49-F238E27FC236}">
                <a16:creationId xmlns:a16="http://schemas.microsoft.com/office/drawing/2014/main" id="{D43CFCBB-1266-4552-A9D7-A73521C2B4AD}"/>
              </a:ext>
            </a:extLst>
          </p:cNvPr>
          <p:cNvSpPr>
            <a:spLocks noGrp="1"/>
          </p:cNvSpPr>
          <p:nvPr>
            <p:ph idx="1"/>
          </p:nvPr>
        </p:nvSpPr>
        <p:spPr>
          <a:xfrm>
            <a:off x="977009" y="2651760"/>
            <a:ext cx="9784080" cy="2146151"/>
          </a:xfrm>
        </p:spPr>
        <p:txBody>
          <a:bodyPr vert="horz" lIns="91440" tIns="45720" rIns="91440" bIns="45720" rtlCol="0" anchor="t">
            <a:normAutofit/>
          </a:bodyPr>
          <a:lstStyle/>
          <a:p>
            <a:r>
              <a:rPr lang="en-GB" dirty="0">
                <a:ea typeface="+mn-lt"/>
                <a:cs typeface="+mn-lt"/>
              </a:rPr>
              <a:t>Everything we do is because we believe it will benefit the children. If you think there is something we should know that will help us help your child, please do tell us!</a:t>
            </a:r>
          </a:p>
          <a:p>
            <a:r>
              <a:rPr lang="en-GB" dirty="0">
                <a:cs typeface="Calibri"/>
              </a:rPr>
              <a:t>Please catch us at the start or the end of the day for any quick messages. For any longer discussions, please arrange a meeting.</a:t>
            </a:r>
          </a:p>
        </p:txBody>
      </p:sp>
      <p:pic>
        <p:nvPicPr>
          <p:cNvPr id="5" name="Picture 4" descr="A black and white shield with a castle and deer&#10;&#10;Description automatically generated">
            <a:extLst>
              <a:ext uri="{FF2B5EF4-FFF2-40B4-BE49-F238E27FC236}">
                <a16:creationId xmlns:a16="http://schemas.microsoft.com/office/drawing/2014/main" id="{87F107CB-40F6-E14B-FE17-19763E98F61D}"/>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2981767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3068-A726-F6ED-AA17-4E48D75F447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DDBB248-CF73-4316-DE48-00532BE44491}"/>
              </a:ext>
            </a:extLst>
          </p:cNvPr>
          <p:cNvSpPr>
            <a:spLocks noGrp="1"/>
          </p:cNvSpPr>
          <p:nvPr>
            <p:ph idx="1"/>
          </p:nvPr>
        </p:nvSpPr>
        <p:spPr/>
        <p:txBody>
          <a:bodyPr>
            <a:normAutofit fontScale="92500" lnSpcReduction="20000"/>
          </a:bodyPr>
          <a:lstStyle/>
          <a:p>
            <a:r>
              <a:rPr lang="en-GB" sz="4000" dirty="0"/>
              <a:t>Communication</a:t>
            </a:r>
          </a:p>
          <a:p>
            <a:r>
              <a:rPr lang="en-GB" sz="4000" dirty="0"/>
              <a:t>The number one priority for our EYFS team is that your child is happy and settled and has an enjoyable year. </a:t>
            </a:r>
          </a:p>
          <a:p>
            <a:r>
              <a:rPr lang="en-GB" sz="4000" dirty="0"/>
              <a:t>If you have any questions or concerns about your child’s education or well-being, then please communicate your worries with us. </a:t>
            </a:r>
          </a:p>
          <a:p>
            <a:r>
              <a:rPr lang="en-GB" sz="4000" dirty="0"/>
              <a:t>We are always keen to help! </a:t>
            </a:r>
          </a:p>
          <a:p>
            <a:endParaRPr lang="en-GB" dirty="0"/>
          </a:p>
        </p:txBody>
      </p:sp>
    </p:spTree>
    <p:extLst>
      <p:ext uri="{BB962C8B-B14F-4D97-AF65-F5344CB8AC3E}">
        <p14:creationId xmlns:p14="http://schemas.microsoft.com/office/powerpoint/2010/main" val="3352049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Marks Stock Illustrations – 13,042 Question Mark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885" y="1672217"/>
            <a:ext cx="8925318" cy="3346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white shield with a castle and deer&#10;&#10;Description automatically generated">
            <a:extLst>
              <a:ext uri="{FF2B5EF4-FFF2-40B4-BE49-F238E27FC236}">
                <a16:creationId xmlns:a16="http://schemas.microsoft.com/office/drawing/2014/main" id="{179B9FC9-DD20-E70A-D830-44E5AE71748B}"/>
              </a:ext>
            </a:extLst>
          </p:cNvPr>
          <p:cNvPicPr>
            <a:picLocks noChangeAspect="1"/>
          </p:cNvPicPr>
          <p:nvPr/>
        </p:nvPicPr>
        <p:blipFill>
          <a:blip r:embed="rId3"/>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66076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qr code with a white background&#10;&#10;AI-generated content may be incorrect.">
            <a:extLst>
              <a:ext uri="{FF2B5EF4-FFF2-40B4-BE49-F238E27FC236}">
                <a16:creationId xmlns:a16="http://schemas.microsoft.com/office/drawing/2014/main" id="{1C10261F-9494-363A-C0A1-E80C40CD15C6}"/>
              </a:ext>
            </a:extLst>
          </p:cNvPr>
          <p:cNvPicPr>
            <a:picLocks noGrp="1" noChangeAspect="1"/>
          </p:cNvPicPr>
          <p:nvPr>
            <p:ph idx="1"/>
          </p:nvPr>
        </p:nvPicPr>
        <p:blipFill>
          <a:blip r:embed="rId2"/>
          <a:stretch>
            <a:fillRect/>
          </a:stretch>
        </p:blipFill>
        <p:spPr>
          <a:xfrm>
            <a:off x="7898359" y="2127250"/>
            <a:ext cx="4114800" cy="4114800"/>
          </a:xfrm>
          <a:prstGeom prst="rect">
            <a:avLst/>
          </a:prstGeom>
        </p:spPr>
      </p:pic>
      <p:sp>
        <p:nvSpPr>
          <p:cNvPr id="5" name="Title 1">
            <a:extLst>
              <a:ext uri="{FF2B5EF4-FFF2-40B4-BE49-F238E27FC236}">
                <a16:creationId xmlns:a16="http://schemas.microsoft.com/office/drawing/2014/main" id="{560D7C63-7B74-944A-4039-30A075141052}"/>
              </a:ext>
            </a:extLst>
          </p:cNvPr>
          <p:cNvSpPr txBox="1">
            <a:spLocks/>
          </p:cNvSpPr>
          <p:nvPr/>
        </p:nvSpPr>
        <p:spPr>
          <a:xfrm>
            <a:off x="2731750" y="244997"/>
            <a:ext cx="8025206" cy="1644127"/>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GB" sz="7200" b="1">
                <a:cs typeface="Calibri Light"/>
              </a:rPr>
              <a:t>Seesaw</a:t>
            </a:r>
            <a:endParaRPr lang="en-US"/>
          </a:p>
        </p:txBody>
      </p:sp>
      <p:sp>
        <p:nvSpPr>
          <p:cNvPr id="7" name="TextBox 6">
            <a:extLst>
              <a:ext uri="{FF2B5EF4-FFF2-40B4-BE49-F238E27FC236}">
                <a16:creationId xmlns:a16="http://schemas.microsoft.com/office/drawing/2014/main" id="{42ED6875-088D-B8BB-EA92-9F0CF016C636}"/>
              </a:ext>
            </a:extLst>
          </p:cNvPr>
          <p:cNvSpPr txBox="1"/>
          <p:nvPr/>
        </p:nvSpPr>
        <p:spPr>
          <a:xfrm>
            <a:off x="535405" y="1892968"/>
            <a:ext cx="556260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This year we would like to  use Seesaw as an additional method of communication with parents.</a:t>
            </a:r>
          </a:p>
          <a:p>
            <a:endParaRPr lang="en-US" sz="2800" dirty="0"/>
          </a:p>
          <a:p>
            <a:r>
              <a:rPr lang="en-US" sz="2800" dirty="0"/>
              <a:t>We will add photos and short videos of your child for you to see the exciting things we get up to. </a:t>
            </a:r>
          </a:p>
          <a:p>
            <a:endParaRPr lang="en-US" sz="2800" dirty="0"/>
          </a:p>
          <a:p>
            <a:r>
              <a:rPr lang="en-US" sz="2800" dirty="0"/>
              <a:t>In order to do this, we need your permission. Please use the QR code </a:t>
            </a:r>
            <a:r>
              <a:rPr lang="en-US" sz="2800"/>
              <a:t>to give your permission.</a:t>
            </a:r>
            <a:endParaRPr lang="en-US" sz="2800" dirty="0"/>
          </a:p>
        </p:txBody>
      </p:sp>
    </p:spTree>
    <p:extLst>
      <p:ext uri="{BB962C8B-B14F-4D97-AF65-F5344CB8AC3E}">
        <p14:creationId xmlns:p14="http://schemas.microsoft.com/office/powerpoint/2010/main" val="165806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ABEE-877F-4938-A32D-CA5B377A4ED6}"/>
              </a:ext>
            </a:extLst>
          </p:cNvPr>
          <p:cNvSpPr>
            <a:spLocks noGrp="1"/>
          </p:cNvSpPr>
          <p:nvPr>
            <p:ph type="title"/>
          </p:nvPr>
        </p:nvSpPr>
        <p:spPr>
          <a:xfrm>
            <a:off x="451820" y="215854"/>
            <a:ext cx="11607501" cy="1644127"/>
          </a:xfrm>
        </p:spPr>
        <p:txBody>
          <a:bodyPr>
            <a:normAutofit fontScale="90000"/>
          </a:bodyPr>
          <a:lstStyle/>
          <a:p>
            <a:r>
              <a:rPr lang="en-GB" sz="7200" b="1" dirty="0">
                <a:cs typeface="Calibri Light"/>
              </a:rPr>
              <a:t>Start and end of the day</a:t>
            </a:r>
            <a:endParaRPr lang="en-GB" sz="7200" b="1" dirty="0"/>
          </a:p>
        </p:txBody>
      </p:sp>
      <p:sp>
        <p:nvSpPr>
          <p:cNvPr id="3" name="Content Placeholder 2">
            <a:extLst>
              <a:ext uri="{FF2B5EF4-FFF2-40B4-BE49-F238E27FC236}">
                <a16:creationId xmlns:a16="http://schemas.microsoft.com/office/drawing/2014/main" id="{D65B70D9-1D99-4045-8884-6AB067747C38}"/>
              </a:ext>
            </a:extLst>
          </p:cNvPr>
          <p:cNvSpPr>
            <a:spLocks noGrp="1"/>
          </p:cNvSpPr>
          <p:nvPr>
            <p:ph idx="1"/>
          </p:nvPr>
        </p:nvSpPr>
        <p:spPr>
          <a:xfrm>
            <a:off x="559397" y="2055413"/>
            <a:ext cx="10762769" cy="3872051"/>
          </a:xfrm>
        </p:spPr>
        <p:txBody>
          <a:bodyPr vert="horz" lIns="91440" tIns="45720" rIns="91440" bIns="45720" rtlCol="0" anchor="t">
            <a:normAutofit/>
          </a:bodyPr>
          <a:lstStyle/>
          <a:p>
            <a:r>
              <a:rPr lang="en-GB" sz="2800" dirty="0">
                <a:cs typeface="Calibri"/>
              </a:rPr>
              <a:t>Soft start from 8:35-8:45am</a:t>
            </a:r>
          </a:p>
          <a:p>
            <a:r>
              <a:rPr lang="en-GB" sz="2800" dirty="0">
                <a:cs typeface="Calibri"/>
              </a:rPr>
              <a:t>Registers are at 8:45am. Anyone arriving after this time will be marked as late</a:t>
            </a:r>
          </a:p>
          <a:p>
            <a:r>
              <a:rPr lang="en-GB" sz="2800" dirty="0">
                <a:cs typeface="Calibri"/>
              </a:rPr>
              <a:t>Drop children at the outside door – Please allow them to walk in alone.</a:t>
            </a:r>
          </a:p>
          <a:p>
            <a:r>
              <a:rPr lang="en-GB" sz="2800" dirty="0">
                <a:cs typeface="Calibri"/>
              </a:rPr>
              <a:t>Collection at 3:oopm for Nursery and 3:10 for Reception</a:t>
            </a:r>
          </a:p>
          <a:p>
            <a:r>
              <a:rPr lang="en-GB" sz="2800" dirty="0">
                <a:cs typeface="Calibri"/>
              </a:rPr>
              <a:t>Please collect from the outside door.</a:t>
            </a:r>
          </a:p>
          <a:p>
            <a:endParaRPr lang="en-GB" dirty="0">
              <a:cs typeface="Calibri"/>
            </a:endParaRPr>
          </a:p>
          <a:p>
            <a:pPr marL="0" indent="0">
              <a:buNone/>
            </a:pPr>
            <a:endParaRPr lang="en-GB" dirty="0">
              <a:cs typeface="Calibri"/>
            </a:endParaRPr>
          </a:p>
        </p:txBody>
      </p:sp>
      <p:pic>
        <p:nvPicPr>
          <p:cNvPr id="5" name="Picture 4" descr="A black and white shield with a castle and deer&#10;&#10;Description automatically generated">
            <a:extLst>
              <a:ext uri="{FF2B5EF4-FFF2-40B4-BE49-F238E27FC236}">
                <a16:creationId xmlns:a16="http://schemas.microsoft.com/office/drawing/2014/main" id="{1A475572-2623-9D60-4AF9-619503795D76}"/>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855340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0822F-9675-1533-006C-167E0643F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CDC55-AEF0-5BFB-BF46-21EE04CD1FA6}"/>
              </a:ext>
            </a:extLst>
          </p:cNvPr>
          <p:cNvSpPr>
            <a:spLocks noGrp="1"/>
          </p:cNvSpPr>
          <p:nvPr>
            <p:ph type="title"/>
          </p:nvPr>
        </p:nvSpPr>
        <p:spPr>
          <a:xfrm>
            <a:off x="451820" y="215854"/>
            <a:ext cx="11607501" cy="1644127"/>
          </a:xfrm>
        </p:spPr>
        <p:txBody>
          <a:bodyPr>
            <a:normAutofit/>
          </a:bodyPr>
          <a:lstStyle/>
          <a:p>
            <a:pPr algn="ctr"/>
            <a:r>
              <a:rPr lang="en-GB" sz="7200" b="1" dirty="0">
                <a:cs typeface="Calibri Light"/>
              </a:rPr>
              <a:t>Lunch</a:t>
            </a:r>
            <a:endParaRPr lang="en-US" dirty="0"/>
          </a:p>
        </p:txBody>
      </p:sp>
      <p:sp>
        <p:nvSpPr>
          <p:cNvPr id="3" name="Content Placeholder 2">
            <a:extLst>
              <a:ext uri="{FF2B5EF4-FFF2-40B4-BE49-F238E27FC236}">
                <a16:creationId xmlns:a16="http://schemas.microsoft.com/office/drawing/2014/main" id="{62CEBC77-45E3-ABCD-AA45-006585BCA8A8}"/>
              </a:ext>
            </a:extLst>
          </p:cNvPr>
          <p:cNvSpPr>
            <a:spLocks noGrp="1"/>
          </p:cNvSpPr>
          <p:nvPr>
            <p:ph idx="1"/>
          </p:nvPr>
        </p:nvSpPr>
        <p:spPr>
          <a:xfrm>
            <a:off x="559397" y="2055413"/>
            <a:ext cx="10762769" cy="3872051"/>
          </a:xfrm>
        </p:spPr>
        <p:txBody>
          <a:bodyPr vert="horz" lIns="91440" tIns="45720" rIns="91440" bIns="45720" rtlCol="0" anchor="t">
            <a:normAutofit/>
          </a:bodyPr>
          <a:lstStyle/>
          <a:p>
            <a:pPr marL="0" indent="0">
              <a:buNone/>
            </a:pPr>
            <a:r>
              <a:rPr lang="en-GB" sz="2800" b="1" dirty="0">
                <a:cs typeface="Calibri"/>
              </a:rPr>
              <a:t>Nursery</a:t>
            </a:r>
          </a:p>
          <a:p>
            <a:pPr marL="0" indent="0">
              <a:buNone/>
            </a:pPr>
            <a:r>
              <a:rPr lang="en-GB" sz="2800" dirty="0">
                <a:cs typeface="Calibri"/>
              </a:rPr>
              <a:t>Either a packed lunch or a purchased dinner (this costs £2.53)</a:t>
            </a:r>
          </a:p>
          <a:p>
            <a:pPr marL="0" indent="0">
              <a:buNone/>
            </a:pPr>
            <a:endParaRPr lang="en-GB" sz="2800" dirty="0">
              <a:cs typeface="Calibri"/>
            </a:endParaRPr>
          </a:p>
          <a:p>
            <a:pPr marL="0" indent="0">
              <a:buNone/>
            </a:pPr>
            <a:r>
              <a:rPr lang="en-GB" sz="2800" b="1" dirty="0">
                <a:cs typeface="Calibri"/>
              </a:rPr>
              <a:t>Reception</a:t>
            </a:r>
          </a:p>
          <a:p>
            <a:pPr marL="0" indent="0">
              <a:buNone/>
            </a:pPr>
            <a:r>
              <a:rPr lang="en-GB" sz="2800" dirty="0">
                <a:cs typeface="Calibri"/>
              </a:rPr>
              <a:t>We provide free school meals (as all schools do).</a:t>
            </a:r>
          </a:p>
          <a:p>
            <a:endParaRPr lang="en-GB" dirty="0">
              <a:cs typeface="Calibri"/>
            </a:endParaRPr>
          </a:p>
          <a:p>
            <a:pPr marL="0" indent="0">
              <a:buNone/>
            </a:pPr>
            <a:endParaRPr lang="en-GB" dirty="0">
              <a:cs typeface="Calibri"/>
            </a:endParaRPr>
          </a:p>
        </p:txBody>
      </p:sp>
      <p:pic>
        <p:nvPicPr>
          <p:cNvPr id="5" name="Picture 4" descr="A black and white shield with a castle and deer&#10;&#10;Description automatically generated">
            <a:extLst>
              <a:ext uri="{FF2B5EF4-FFF2-40B4-BE49-F238E27FC236}">
                <a16:creationId xmlns:a16="http://schemas.microsoft.com/office/drawing/2014/main" id="{106CBF6B-184C-0501-13DD-AF2A565B1B36}"/>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40008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9AAC-88D3-4A2C-A06E-3037A002DCE8}"/>
              </a:ext>
            </a:extLst>
          </p:cNvPr>
          <p:cNvSpPr>
            <a:spLocks noGrp="1"/>
          </p:cNvSpPr>
          <p:nvPr>
            <p:ph type="title"/>
          </p:nvPr>
        </p:nvSpPr>
        <p:spPr>
          <a:xfrm>
            <a:off x="1297398" y="408047"/>
            <a:ext cx="8534400" cy="1507067"/>
          </a:xfrm>
        </p:spPr>
        <p:txBody>
          <a:bodyPr>
            <a:normAutofit/>
          </a:bodyPr>
          <a:lstStyle/>
          <a:p>
            <a:pPr algn="ctr"/>
            <a:r>
              <a:rPr lang="en-GB" sz="8000" b="1" dirty="0">
                <a:cs typeface="Calibri Light"/>
              </a:rPr>
              <a:t>Uniform</a:t>
            </a:r>
            <a:endParaRPr lang="en-GB" sz="8000" b="1" dirty="0"/>
          </a:p>
        </p:txBody>
      </p:sp>
      <p:sp>
        <p:nvSpPr>
          <p:cNvPr id="3" name="Content Placeholder 2">
            <a:extLst>
              <a:ext uri="{FF2B5EF4-FFF2-40B4-BE49-F238E27FC236}">
                <a16:creationId xmlns:a16="http://schemas.microsoft.com/office/drawing/2014/main" id="{6CFC616F-4F54-4AA2-8AED-B1AFE0AFF4B0}"/>
              </a:ext>
            </a:extLst>
          </p:cNvPr>
          <p:cNvSpPr>
            <a:spLocks noGrp="1"/>
          </p:cNvSpPr>
          <p:nvPr>
            <p:ph idx="1"/>
          </p:nvPr>
        </p:nvSpPr>
        <p:spPr>
          <a:xfrm>
            <a:off x="684212" y="1965960"/>
            <a:ext cx="8534400" cy="4483993"/>
          </a:xfrm>
        </p:spPr>
        <p:txBody>
          <a:bodyPr vert="horz" lIns="91440" tIns="45720" rIns="91440" bIns="45720" rtlCol="0" anchor="t">
            <a:normAutofit lnSpcReduction="10000"/>
          </a:bodyPr>
          <a:lstStyle/>
          <a:p>
            <a:r>
              <a:rPr lang="en-GB" dirty="0">
                <a:cs typeface="Calibri"/>
              </a:rPr>
              <a:t>Please ensure </a:t>
            </a:r>
            <a:r>
              <a:rPr lang="en-GB" u="sng" dirty="0">
                <a:cs typeface="Calibri"/>
              </a:rPr>
              <a:t>everything</a:t>
            </a:r>
            <a:r>
              <a:rPr lang="en-GB" dirty="0">
                <a:cs typeface="Calibri"/>
              </a:rPr>
              <a:t> has a name on it.</a:t>
            </a:r>
          </a:p>
          <a:p>
            <a:r>
              <a:rPr lang="en-GB" dirty="0">
                <a:cs typeface="Calibri"/>
              </a:rPr>
              <a:t>Blue school jumper</a:t>
            </a:r>
          </a:p>
          <a:p>
            <a:r>
              <a:rPr lang="en-GB" dirty="0">
                <a:cs typeface="Calibri"/>
              </a:rPr>
              <a:t>White polo shirt</a:t>
            </a:r>
          </a:p>
          <a:p>
            <a:r>
              <a:rPr lang="en-GB" dirty="0">
                <a:cs typeface="Calibri"/>
              </a:rPr>
              <a:t>Grey trousers or skirt </a:t>
            </a:r>
          </a:p>
          <a:p>
            <a:r>
              <a:rPr lang="en-GB" dirty="0">
                <a:cs typeface="Calibri"/>
              </a:rPr>
              <a:t>White or grey socks</a:t>
            </a:r>
          </a:p>
          <a:p>
            <a:endParaRPr lang="en-GB" dirty="0">
              <a:cs typeface="Calibri"/>
            </a:endParaRPr>
          </a:p>
          <a:p>
            <a:r>
              <a:rPr lang="en-GB" dirty="0">
                <a:cs typeface="Calibri"/>
              </a:rPr>
              <a:t>Long hair must be tied up</a:t>
            </a:r>
          </a:p>
          <a:p>
            <a:r>
              <a:rPr lang="en-GB" dirty="0">
                <a:cs typeface="Calibri"/>
              </a:rPr>
              <a:t>No jewellery – stud earrings are fine.</a:t>
            </a:r>
          </a:p>
          <a:p>
            <a:r>
              <a:rPr lang="en-GB" dirty="0">
                <a:cs typeface="Calibri"/>
              </a:rPr>
              <a:t>No nail varnish please</a:t>
            </a:r>
          </a:p>
          <a:p>
            <a:r>
              <a:rPr lang="en-GB" dirty="0">
                <a:cs typeface="Calibri"/>
              </a:rPr>
              <a:t>No (re)dying of hair</a:t>
            </a:r>
          </a:p>
          <a:p>
            <a:endParaRPr lang="en-GB" dirty="0">
              <a:cs typeface="Calibri"/>
            </a:endParaRPr>
          </a:p>
        </p:txBody>
      </p:sp>
      <p:pic>
        <p:nvPicPr>
          <p:cNvPr id="5" name="Picture 4" descr="A black and white shield with a castle and deer&#10;&#10;Description automatically generated">
            <a:extLst>
              <a:ext uri="{FF2B5EF4-FFF2-40B4-BE49-F238E27FC236}">
                <a16:creationId xmlns:a16="http://schemas.microsoft.com/office/drawing/2014/main" id="{B9C0368D-6092-5DED-3291-06AEE9004132}"/>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294680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6E4B-932C-4C80-813A-317A459D9E5D}"/>
              </a:ext>
            </a:extLst>
          </p:cNvPr>
          <p:cNvSpPr>
            <a:spLocks noGrp="1"/>
          </p:cNvSpPr>
          <p:nvPr>
            <p:ph type="title"/>
          </p:nvPr>
        </p:nvSpPr>
        <p:spPr>
          <a:xfrm>
            <a:off x="572859" y="355002"/>
            <a:ext cx="11445424" cy="1507067"/>
          </a:xfrm>
        </p:spPr>
        <p:txBody>
          <a:bodyPr vert="horz" lIns="91440" tIns="45720" rIns="91440" bIns="45720" rtlCol="0" anchor="ctr">
            <a:noAutofit/>
          </a:bodyPr>
          <a:lstStyle/>
          <a:p>
            <a:pPr algn="ctr"/>
            <a:r>
              <a:rPr lang="en-GB" sz="7200" b="1" dirty="0" err="1">
                <a:cs typeface="Calibri Light"/>
              </a:rPr>
              <a:t>p.e</a:t>
            </a:r>
            <a:r>
              <a:rPr lang="en-GB" sz="7200" b="1" dirty="0">
                <a:cs typeface="Calibri Light"/>
              </a:rPr>
              <a:t> </a:t>
            </a:r>
            <a:endParaRPr lang="en-GB" sz="7200" b="1" dirty="0" err="1"/>
          </a:p>
        </p:txBody>
      </p:sp>
      <p:sp>
        <p:nvSpPr>
          <p:cNvPr id="3" name="Content Placeholder 2">
            <a:extLst>
              <a:ext uri="{FF2B5EF4-FFF2-40B4-BE49-F238E27FC236}">
                <a16:creationId xmlns:a16="http://schemas.microsoft.com/office/drawing/2014/main" id="{75EB0600-1E7B-4281-98DF-7CDE35509153}"/>
              </a:ext>
            </a:extLst>
          </p:cNvPr>
          <p:cNvSpPr>
            <a:spLocks noGrp="1"/>
          </p:cNvSpPr>
          <p:nvPr>
            <p:ph idx="1"/>
          </p:nvPr>
        </p:nvSpPr>
        <p:spPr>
          <a:xfrm>
            <a:off x="705727" y="2055707"/>
            <a:ext cx="8534400" cy="4549488"/>
          </a:xfrm>
        </p:spPr>
        <p:txBody>
          <a:bodyPr vert="horz" lIns="91440" tIns="45720" rIns="91440" bIns="45720" rtlCol="0" anchor="t">
            <a:normAutofit/>
          </a:bodyPr>
          <a:lstStyle/>
          <a:p>
            <a:pPr marL="0" indent="0">
              <a:buNone/>
            </a:pPr>
            <a:r>
              <a:rPr lang="en-GB" sz="2400" dirty="0">
                <a:cs typeface="Calibri"/>
              </a:rPr>
              <a:t>PE – Tuesday and Friday afternoons</a:t>
            </a:r>
            <a:endParaRPr lang="en-US"/>
          </a:p>
          <a:p>
            <a:pPr lvl="1"/>
            <a:r>
              <a:rPr lang="en-GB" sz="2400" dirty="0">
                <a:cs typeface="Calibri"/>
              </a:rPr>
              <a:t>Trainers (worn all day) and change of socks</a:t>
            </a:r>
          </a:p>
          <a:p>
            <a:pPr lvl="1"/>
            <a:r>
              <a:rPr lang="en-GB" sz="2400" dirty="0">
                <a:cs typeface="Calibri"/>
              </a:rPr>
              <a:t>Blue PE t-shirt and jumper (in the cold)</a:t>
            </a:r>
            <a:endParaRPr lang="en-GB" sz="2400" dirty="0"/>
          </a:p>
          <a:p>
            <a:pPr lvl="1"/>
            <a:r>
              <a:rPr lang="en-GB" sz="2400" dirty="0">
                <a:cs typeface="Calibri"/>
              </a:rPr>
              <a:t>Dark (preferable black) short or tracksuit bottoms (in the cold)</a:t>
            </a:r>
          </a:p>
          <a:p>
            <a:pPr lvl="1"/>
            <a:r>
              <a:rPr lang="en-GB" sz="2400" dirty="0">
                <a:cs typeface="Calibri"/>
              </a:rPr>
              <a:t>PE kit can be worn all day by all children in EYFS even if they are not staying (however, you can choose to send them in normal uniform if they are not staying)</a:t>
            </a:r>
          </a:p>
          <a:p>
            <a:pPr marL="0" indent="0">
              <a:buNone/>
            </a:pPr>
            <a:endParaRPr lang="en-GB" sz="2400" dirty="0">
              <a:cs typeface="Calibri"/>
            </a:endParaRPr>
          </a:p>
        </p:txBody>
      </p:sp>
      <p:pic>
        <p:nvPicPr>
          <p:cNvPr id="5" name="Picture 4" descr="A black and white shield with a castle and deer&#10;&#10;Description automatically generated">
            <a:extLst>
              <a:ext uri="{FF2B5EF4-FFF2-40B4-BE49-F238E27FC236}">
                <a16:creationId xmlns:a16="http://schemas.microsoft.com/office/drawing/2014/main" id="{BE23BE16-3B3F-4D59-3216-6B907241FE61}"/>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67383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2814D-F75D-175D-CC36-6F66FE46F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8C426-D6F2-184D-2F0A-AF650419F858}"/>
              </a:ext>
            </a:extLst>
          </p:cNvPr>
          <p:cNvSpPr>
            <a:spLocks noGrp="1"/>
          </p:cNvSpPr>
          <p:nvPr>
            <p:ph type="title"/>
          </p:nvPr>
        </p:nvSpPr>
        <p:spPr>
          <a:xfrm>
            <a:off x="572859" y="355002"/>
            <a:ext cx="11445424" cy="1507067"/>
          </a:xfrm>
        </p:spPr>
        <p:txBody>
          <a:bodyPr vert="horz" lIns="91440" tIns="45720" rIns="91440" bIns="45720" rtlCol="0" anchor="ctr">
            <a:noAutofit/>
          </a:bodyPr>
          <a:lstStyle/>
          <a:p>
            <a:pPr algn="ctr"/>
            <a:r>
              <a:rPr lang="en-GB" sz="7200" b="1" dirty="0">
                <a:cs typeface="Calibri Light"/>
              </a:rPr>
              <a:t>Forest School</a:t>
            </a:r>
            <a:endParaRPr lang="en-GB" sz="7200" b="1" dirty="0" err="1"/>
          </a:p>
        </p:txBody>
      </p:sp>
      <p:sp>
        <p:nvSpPr>
          <p:cNvPr id="3" name="Content Placeholder 2">
            <a:extLst>
              <a:ext uri="{FF2B5EF4-FFF2-40B4-BE49-F238E27FC236}">
                <a16:creationId xmlns:a16="http://schemas.microsoft.com/office/drawing/2014/main" id="{B00BA956-0CBC-1724-20F4-1243118C9BFC}"/>
              </a:ext>
            </a:extLst>
          </p:cNvPr>
          <p:cNvSpPr>
            <a:spLocks noGrp="1"/>
          </p:cNvSpPr>
          <p:nvPr>
            <p:ph idx="1"/>
          </p:nvPr>
        </p:nvSpPr>
        <p:spPr>
          <a:xfrm>
            <a:off x="705727" y="2055707"/>
            <a:ext cx="8534400" cy="4549488"/>
          </a:xfrm>
        </p:spPr>
        <p:txBody>
          <a:bodyPr vert="horz" lIns="91440" tIns="45720" rIns="91440" bIns="45720" rtlCol="0" anchor="t">
            <a:normAutofit/>
          </a:bodyPr>
          <a:lstStyle/>
          <a:p>
            <a:pPr marL="0" indent="0">
              <a:buNone/>
            </a:pPr>
            <a:r>
              <a:rPr lang="en-GB" sz="2400" dirty="0">
                <a:cs typeface="Calibri"/>
              </a:rPr>
              <a:t>Forest school – every Wednesday morning</a:t>
            </a:r>
            <a:endParaRPr lang="en-US" dirty="0">
              <a:cs typeface="Calibri"/>
            </a:endParaRPr>
          </a:p>
          <a:p>
            <a:r>
              <a:rPr lang="en-GB" sz="2400" dirty="0">
                <a:cs typeface="Calibri"/>
              </a:rPr>
              <a:t>Come to school in Forest School clothes- long trousers, and preferably long sleeves</a:t>
            </a:r>
          </a:p>
          <a:p>
            <a:r>
              <a:rPr lang="en-GB" sz="2400" dirty="0">
                <a:cs typeface="Calibri"/>
              </a:rPr>
              <a:t>Wellington boots – that will live in school</a:t>
            </a:r>
          </a:p>
          <a:p>
            <a:endParaRPr lang="en-GB" sz="2400" dirty="0">
              <a:cs typeface="Calibri"/>
            </a:endParaRPr>
          </a:p>
          <a:p>
            <a:r>
              <a:rPr lang="en-GB" sz="2400">
                <a:cs typeface="Calibri"/>
              </a:rPr>
              <a:t>Weather suitable clothing (layers- we can take them off when we come back)  - think about how you would feel if </a:t>
            </a:r>
            <a:r>
              <a:rPr lang="en-GB" sz="2400" dirty="0">
                <a:cs typeface="Calibri"/>
              </a:rPr>
              <a:t>you were out in the freezing cold in thin socks, thin trousers and no hat or gloves </a:t>
            </a:r>
          </a:p>
          <a:p>
            <a:r>
              <a:rPr lang="en-GB" sz="2400" dirty="0">
                <a:cs typeface="Calibri"/>
              </a:rPr>
              <a:t>We will go out to Forest School regardless of weather – hot or cold, rain or sun!</a:t>
            </a:r>
          </a:p>
        </p:txBody>
      </p:sp>
      <p:pic>
        <p:nvPicPr>
          <p:cNvPr id="5" name="Picture 4" descr="A black and white shield with a castle and deer&#10;&#10;Description automatically generated">
            <a:extLst>
              <a:ext uri="{FF2B5EF4-FFF2-40B4-BE49-F238E27FC236}">
                <a16:creationId xmlns:a16="http://schemas.microsoft.com/office/drawing/2014/main" id="{3A5BF33C-9DB4-32E8-3337-D4088394121F}"/>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73526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AAAB-F6E3-6A69-92F0-5732ECA2D8A0}"/>
              </a:ext>
            </a:extLst>
          </p:cNvPr>
          <p:cNvSpPr>
            <a:spLocks noGrp="1"/>
          </p:cNvSpPr>
          <p:nvPr>
            <p:ph type="title"/>
          </p:nvPr>
        </p:nvSpPr>
        <p:spPr>
          <a:xfrm>
            <a:off x="1587855" y="1180"/>
            <a:ext cx="8534400" cy="1507067"/>
          </a:xfrm>
        </p:spPr>
        <p:txBody>
          <a:bodyPr>
            <a:normAutofit/>
          </a:bodyPr>
          <a:lstStyle/>
          <a:p>
            <a:pPr algn="ctr"/>
            <a:r>
              <a:rPr lang="en-GB" sz="8000" b="1" dirty="0" err="1"/>
              <a:t>tIMETABLE</a:t>
            </a:r>
            <a:endParaRPr lang="en-GB" sz="8000" b="1" dirty="0"/>
          </a:p>
        </p:txBody>
      </p:sp>
      <p:sp>
        <p:nvSpPr>
          <p:cNvPr id="4" name="TextBox 3">
            <a:extLst>
              <a:ext uri="{FF2B5EF4-FFF2-40B4-BE49-F238E27FC236}">
                <a16:creationId xmlns:a16="http://schemas.microsoft.com/office/drawing/2014/main" id="{68B9AC02-A344-214E-4B4F-44898FB38386}"/>
              </a:ext>
            </a:extLst>
          </p:cNvPr>
          <p:cNvSpPr txBox="1"/>
          <p:nvPr/>
        </p:nvSpPr>
        <p:spPr>
          <a:xfrm>
            <a:off x="2926080" y="2678654"/>
            <a:ext cx="6669741" cy="369332"/>
          </a:xfrm>
          <a:prstGeom prst="rect">
            <a:avLst/>
          </a:prstGeom>
          <a:noFill/>
        </p:spPr>
        <p:txBody>
          <a:bodyPr wrap="square" rtlCol="0">
            <a:spAutoFit/>
          </a:bodyPr>
          <a:lstStyle/>
          <a:p>
            <a:r>
              <a:rPr lang="en-GB" i="1" dirty="0"/>
              <a:t>Add in a screenshot of your autumn timetable </a:t>
            </a:r>
          </a:p>
        </p:txBody>
      </p:sp>
      <p:pic>
        <p:nvPicPr>
          <p:cNvPr id="5" name="Picture 4" descr="A black and white shield with a castle and deer&#10;&#10;Description automatically generated">
            <a:extLst>
              <a:ext uri="{FF2B5EF4-FFF2-40B4-BE49-F238E27FC236}">
                <a16:creationId xmlns:a16="http://schemas.microsoft.com/office/drawing/2014/main" id="{C7E99F29-2B03-498F-44C2-12F47EE2848C}"/>
              </a:ext>
            </a:extLst>
          </p:cNvPr>
          <p:cNvPicPr>
            <a:picLocks noChangeAspect="1"/>
          </p:cNvPicPr>
          <p:nvPr/>
        </p:nvPicPr>
        <p:blipFill>
          <a:blip r:embed="rId3"/>
          <a:stretch>
            <a:fillRect/>
          </a:stretch>
        </p:blipFill>
        <p:spPr>
          <a:xfrm>
            <a:off x="10549746" y="5073410"/>
            <a:ext cx="1642254" cy="1784590"/>
          </a:xfrm>
          <a:prstGeom prst="rect">
            <a:avLst/>
          </a:prstGeom>
        </p:spPr>
      </p:pic>
      <p:pic>
        <p:nvPicPr>
          <p:cNvPr id="6" name="Picture 5">
            <a:extLst>
              <a:ext uri="{FF2B5EF4-FFF2-40B4-BE49-F238E27FC236}">
                <a16:creationId xmlns:a16="http://schemas.microsoft.com/office/drawing/2014/main" id="{21C64CC1-9D08-87D6-53C2-2C9A6639FB1B}"/>
              </a:ext>
            </a:extLst>
          </p:cNvPr>
          <p:cNvPicPr>
            <a:picLocks noChangeAspect="1"/>
          </p:cNvPicPr>
          <p:nvPr/>
        </p:nvPicPr>
        <p:blipFill>
          <a:blip r:embed="rId4"/>
          <a:stretch>
            <a:fillRect/>
          </a:stretch>
        </p:blipFill>
        <p:spPr>
          <a:xfrm>
            <a:off x="1407198" y="1157449"/>
            <a:ext cx="8886825" cy="5705475"/>
          </a:xfrm>
          <a:prstGeom prst="rect">
            <a:avLst/>
          </a:prstGeom>
        </p:spPr>
      </p:pic>
    </p:spTree>
    <p:extLst>
      <p:ext uri="{BB962C8B-B14F-4D97-AF65-F5344CB8AC3E}">
        <p14:creationId xmlns:p14="http://schemas.microsoft.com/office/powerpoint/2010/main" val="1258617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4475fa-3e23-42b1-8f01-5699f9604de6">
      <Terms xmlns="http://schemas.microsoft.com/office/infopath/2007/PartnerControls"/>
    </lcf76f155ced4ddcb4097134ff3c332f>
    <TaxCatchAll xmlns="96b6b91c-1047-437b-92fd-00c64294c0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B5FEE7444B60458885D63B834CE5EC" ma:contentTypeVersion="16" ma:contentTypeDescription="Create a new document." ma:contentTypeScope="" ma:versionID="4d505f40997127daf125c1c90dfcae61">
  <xsd:schema xmlns:xsd="http://www.w3.org/2001/XMLSchema" xmlns:xs="http://www.w3.org/2001/XMLSchema" xmlns:p="http://schemas.microsoft.com/office/2006/metadata/properties" xmlns:ns2="b94475fa-3e23-42b1-8f01-5699f9604de6" xmlns:ns3="96b6b91c-1047-437b-92fd-00c64294c089" targetNamespace="http://schemas.microsoft.com/office/2006/metadata/properties" ma:root="true" ma:fieldsID="1b4a7692e5258ad03b2f7a26fc0c2e24" ns2:_="" ns3:_="">
    <xsd:import namespace="b94475fa-3e23-42b1-8f01-5699f9604de6"/>
    <xsd:import namespace="96b6b91c-1047-437b-92fd-00c64294c0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475fa-3e23-42b1-8f01-5699f9604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ae93938-c695-41d2-9c64-5dfbe56fef0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b6b91c-1047-437b-92fd-00c64294c08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32a7cfb-1322-427b-9455-9f1dce5bbe58}" ma:internalName="TaxCatchAll" ma:showField="CatchAllData" ma:web="96b6b91c-1047-437b-92fd-00c64294c08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270DCD-0C7F-4316-9985-EC16A6D041BE}">
  <ds:schemaRefs>
    <ds:schemaRef ds:uri="http://schemas.microsoft.com/office/2006/documentManagement/types"/>
    <ds:schemaRef ds:uri="b94475fa-3e23-42b1-8f01-5699f9604de6"/>
    <ds:schemaRef ds:uri="http://www.w3.org/XML/1998/namespace"/>
    <ds:schemaRef ds:uri="96b6b91c-1047-437b-92fd-00c64294c089"/>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173168F-2DD6-4686-AF52-7C73E94B7398}"/>
</file>

<file path=customXml/itemProps3.xml><?xml version="1.0" encoding="utf-8"?>
<ds:datastoreItem xmlns:ds="http://schemas.openxmlformats.org/officeDocument/2006/customXml" ds:itemID="{9F41E10F-015E-4414-9F74-27BFAD8D1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401</TotalTime>
  <Words>1097</Words>
  <Application>Microsoft Office PowerPoint</Application>
  <PresentationFormat>Widescreen</PresentationFormat>
  <Paragraphs>119</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Banded</vt:lpstr>
      <vt:lpstr>Welcome to  EYFS</vt:lpstr>
      <vt:lpstr>PowerPoint Presentation</vt:lpstr>
      <vt:lpstr>PowerPoint Presentation</vt:lpstr>
      <vt:lpstr>Start and end of the day</vt:lpstr>
      <vt:lpstr>Lunch</vt:lpstr>
      <vt:lpstr>Uniform</vt:lpstr>
      <vt:lpstr>p.e </vt:lpstr>
      <vt:lpstr>Forest School</vt:lpstr>
      <vt:lpstr>tIMETABLE</vt:lpstr>
      <vt:lpstr>tIMETABLE</vt:lpstr>
      <vt:lpstr>English – Drawing club (rec)</vt:lpstr>
      <vt:lpstr>Phonics</vt:lpstr>
      <vt:lpstr>Phonics Play</vt:lpstr>
      <vt:lpstr>Maths</vt:lpstr>
      <vt:lpstr>Home learning  </vt:lpstr>
      <vt:lpstr>Phonics (ReceptioN)</vt:lpstr>
      <vt:lpstr>BEHAVIOUR</vt:lpstr>
      <vt:lpstr>BEHAVIOUR</vt:lpstr>
      <vt:lpstr>BEHAVIOUR</vt:lpstr>
      <vt:lpstr>Mobile phones</vt:lpstr>
      <vt:lpstr>Helping in school</vt:lpstr>
      <vt:lpstr>Reminders</vt:lpstr>
      <vt:lpstr>Communication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GaleS</dc:creator>
  <cp:lastModifiedBy>Georgina Taylor</cp:lastModifiedBy>
  <cp:revision>471</cp:revision>
  <dcterms:created xsi:type="dcterms:W3CDTF">2021-09-07T15:35:47Z</dcterms:created>
  <dcterms:modified xsi:type="dcterms:W3CDTF">2025-09-10T20:37:29Z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0x01010031B5FEE7444B60458885D63B834CE5EC</vt:lpwstr>
  </property>
  <property fmtid="{D5CDD505-2E9C-101B-9397-08002B2CF9AE}" pid="3" name="Order">
    <vt:r8>2057400</vt:r8>
  </property>
  <property fmtid="{D5CDD505-2E9C-101B-9397-08002B2CF9AE}" pid="4" name="MediaServiceImageTags">
    <vt:lpwstr/>
  </property>
</Properties>
</file>