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10287000" cx="18288000"/>
  <p:notesSz cx="6858000" cy="9144000"/>
  <p:embeddedFontLst>
    <p:embeddedFont>
      <p:font typeface="Montserrat Medium"/>
      <p:regular r:id="rId39"/>
      <p:bold r:id="rId40"/>
      <p:italic r:id="rId41"/>
      <p:boldItalic r:id="rId42"/>
    </p:embeddedFont>
    <p:embeddedFont>
      <p:font typeface="Epilogue Medium"/>
      <p:regular r:id="rId43"/>
      <p:bold r:id="rId44"/>
      <p:italic r:id="rId45"/>
      <p:boldItalic r:id="rId46"/>
    </p:embeddedFont>
    <p:embeddedFont>
      <p:font typeface="Livvic Medium"/>
      <p:regular r:id="rId47"/>
      <p:bold r:id="rId48"/>
      <p:italic r:id="rId49"/>
      <p:boldItalic r:id="rId50"/>
    </p:embeddedFont>
    <p:embeddedFont>
      <p:font typeface="Livvic"/>
      <p:regular r:id="rId51"/>
      <p:bold r:id="rId52"/>
      <p:italic r:id="rId53"/>
      <p:boldItalic r:id="rId54"/>
    </p:embeddedFont>
    <p:embeddedFont>
      <p:font typeface="Helvetica Neue"/>
      <p:regular r:id="rId55"/>
      <p:bold r:id="rId56"/>
      <p:italic r:id="rId57"/>
      <p:boldItalic r:id="rId58"/>
    </p:embeddedFont>
    <p:embeddedFont>
      <p:font typeface="Montserrat ExtraBold"/>
      <p:bold r:id="rId59"/>
      <p:boldItalic r:id="rId60"/>
    </p:embeddedFont>
    <p:embeddedFont>
      <p:font typeface="Livvic SemiBold"/>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Medium-bold.fntdata"/><Relationship Id="rId42" Type="http://schemas.openxmlformats.org/officeDocument/2006/relationships/font" Target="fonts/MontserratMedium-boldItalic.fntdata"/><Relationship Id="rId41" Type="http://schemas.openxmlformats.org/officeDocument/2006/relationships/font" Target="fonts/MontserratMedium-italic.fntdata"/><Relationship Id="rId44" Type="http://schemas.openxmlformats.org/officeDocument/2006/relationships/font" Target="fonts/EpilogueMedium-bold.fntdata"/><Relationship Id="rId43" Type="http://schemas.openxmlformats.org/officeDocument/2006/relationships/font" Target="fonts/EpilogueMedium-regular.fntdata"/><Relationship Id="rId46" Type="http://schemas.openxmlformats.org/officeDocument/2006/relationships/font" Target="fonts/EpilogueMedium-boldItalic.fntdata"/><Relationship Id="rId45" Type="http://schemas.openxmlformats.org/officeDocument/2006/relationships/font" Target="fonts/EpilogueMedium-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LivvicMedium-bold.fntdata"/><Relationship Id="rId47" Type="http://schemas.openxmlformats.org/officeDocument/2006/relationships/font" Target="fonts/LivvicMedium-regular.fntdata"/><Relationship Id="rId49" Type="http://schemas.openxmlformats.org/officeDocument/2006/relationships/font" Target="fonts/LivvicMedium-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font" Target="fonts/MontserratMedium-regular.fntdata"/><Relationship Id="rId38" Type="http://schemas.openxmlformats.org/officeDocument/2006/relationships/slide" Target="slides/slide33.xml"/><Relationship Id="rId62" Type="http://schemas.openxmlformats.org/officeDocument/2006/relationships/font" Target="fonts/LivvicSemiBold-bold.fntdata"/><Relationship Id="rId61" Type="http://schemas.openxmlformats.org/officeDocument/2006/relationships/font" Target="fonts/LivvicSemiBold-regular.fntdata"/><Relationship Id="rId20" Type="http://schemas.openxmlformats.org/officeDocument/2006/relationships/slide" Target="slides/slide15.xml"/><Relationship Id="rId64" Type="http://schemas.openxmlformats.org/officeDocument/2006/relationships/font" Target="fonts/LivvicSemiBold-boldItalic.fntdata"/><Relationship Id="rId63" Type="http://schemas.openxmlformats.org/officeDocument/2006/relationships/font" Target="fonts/LivvicSemi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MontserratExtraBold-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Livvic-regular.fntdata"/><Relationship Id="rId50" Type="http://schemas.openxmlformats.org/officeDocument/2006/relationships/font" Target="fonts/LivvicMedium-boldItalic.fntdata"/><Relationship Id="rId53" Type="http://schemas.openxmlformats.org/officeDocument/2006/relationships/font" Target="fonts/Livvic-italic.fntdata"/><Relationship Id="rId52" Type="http://schemas.openxmlformats.org/officeDocument/2006/relationships/font" Target="fonts/Livvic-bold.fntdata"/><Relationship Id="rId11" Type="http://schemas.openxmlformats.org/officeDocument/2006/relationships/slide" Target="slides/slide6.xml"/><Relationship Id="rId55" Type="http://schemas.openxmlformats.org/officeDocument/2006/relationships/font" Target="fonts/HelveticaNeue-regular.fntdata"/><Relationship Id="rId10" Type="http://schemas.openxmlformats.org/officeDocument/2006/relationships/slide" Target="slides/slide5.xml"/><Relationship Id="rId54" Type="http://schemas.openxmlformats.org/officeDocument/2006/relationships/font" Target="fonts/Livvic-boldItalic.fntdata"/><Relationship Id="rId13" Type="http://schemas.openxmlformats.org/officeDocument/2006/relationships/slide" Target="slides/slide8.xml"/><Relationship Id="rId57" Type="http://schemas.openxmlformats.org/officeDocument/2006/relationships/font" Target="fonts/HelveticaNeue-italic.fntdata"/><Relationship Id="rId12" Type="http://schemas.openxmlformats.org/officeDocument/2006/relationships/slide" Target="slides/slide7.xml"/><Relationship Id="rId56" Type="http://schemas.openxmlformats.org/officeDocument/2006/relationships/font" Target="fonts/HelveticaNeue-bold.fntdata"/><Relationship Id="rId15" Type="http://schemas.openxmlformats.org/officeDocument/2006/relationships/slide" Target="slides/slide10.xml"/><Relationship Id="rId59" Type="http://schemas.openxmlformats.org/officeDocument/2006/relationships/font" Target="fonts/MontserratExtraBold-bold.fntdata"/><Relationship Id="rId14" Type="http://schemas.openxmlformats.org/officeDocument/2006/relationships/slide" Target="slides/slide9.xml"/><Relationship Id="rId58" Type="http://schemas.openxmlformats.org/officeDocument/2006/relationships/font" Target="fonts/HelveticaNeue-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c754a642ea_0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3c754a642e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c6f39ed8d2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3c6f39ed8d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c754a642ea_0_13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There are so many other harms to mention, but if we look at them all in detail we could be here all day. Suffice to say that from sleep to bullying to road accidents, smartphones negatively impact children’s lives in a wide variety of ways.</a:t>
            </a:r>
            <a:endParaRPr/>
          </a:p>
        </p:txBody>
      </p:sp>
      <p:sp>
        <p:nvSpPr>
          <p:cNvPr id="408" name="Google Shape;408;g3c754a642ea_0_1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3c6f22a3edf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3c6f22a3edf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cce3c405cf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3cce3c405c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c751515a60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c751515a6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3cd9c5c3dfd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3cd9c5c3df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c754a642ea_0_6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call them ‘phones’, but it’s a pretty misleading name. It would be more accurate to call them handheld supercomputers – that put the whole of the internet and social media in your pocket 24/7. It’s important to point out that they don’t just give our children access to the internet – they give the whole of the internet access to our children.</a:t>
            </a:r>
            <a:endParaRPr/>
          </a:p>
        </p:txBody>
      </p:sp>
      <p:sp>
        <p:nvSpPr>
          <p:cNvPr id="125" name="Google Shape;125;g3c754a642ea_0_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c6f39ed8d2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c6f39ed8d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c751515a60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3c751515a60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c754a642ea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3c754a642e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c754a642ea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c754a642ea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p:cSld name="Title">
    <p:spTree>
      <p:nvGrpSpPr>
        <p:cNvPr id="80" name="Shape 80"/>
        <p:cNvGrpSpPr/>
        <p:nvPr/>
      </p:nvGrpSpPr>
      <p:grpSpPr>
        <a:xfrm>
          <a:off x="0" y="0"/>
          <a:ext cx="0" cy="0"/>
          <a:chOff x="0" y="0"/>
          <a:chExt cx="0" cy="0"/>
        </a:xfrm>
      </p:grpSpPr>
      <p:sp>
        <p:nvSpPr>
          <p:cNvPr id="81" name="Google Shape;81;p13"/>
          <p:cNvSpPr txBox="1"/>
          <p:nvPr>
            <p:ph idx="1" type="body"/>
          </p:nvPr>
        </p:nvSpPr>
        <p:spPr>
          <a:xfrm>
            <a:off x="901005" y="8894897"/>
            <a:ext cx="16478400" cy="477600"/>
          </a:xfrm>
          <a:prstGeom prst="rect">
            <a:avLst/>
          </a:prstGeom>
          <a:noFill/>
          <a:ln>
            <a:noFill/>
          </a:ln>
        </p:spPr>
        <p:txBody>
          <a:bodyPr anchorCtr="0" anchor="t" bIns="34300" lIns="34300" spcFirstLastPara="1" rIns="34300" wrap="square" tIns="34300">
            <a:normAutofit/>
          </a:bodyPr>
          <a:lstStyle>
            <a:lvl1pPr indent="-330200" lvl="0" marL="457200" algn="l">
              <a:lnSpc>
                <a:spcPct val="100000"/>
              </a:lnSpc>
              <a:spcBef>
                <a:spcPts val="4400"/>
              </a:spcBef>
              <a:spcAft>
                <a:spcPts val="0"/>
              </a:spcAft>
              <a:buClr>
                <a:srgbClr val="000000"/>
              </a:buClr>
              <a:buSzPts val="1600"/>
              <a:buChar char="•"/>
              <a:defRPr/>
            </a:lvl1pPr>
            <a:lvl2pPr indent="-330200" lvl="1" marL="914400" algn="l">
              <a:lnSpc>
                <a:spcPct val="100000"/>
              </a:lnSpc>
              <a:spcBef>
                <a:spcPts val="4400"/>
              </a:spcBef>
              <a:spcAft>
                <a:spcPts val="0"/>
              </a:spcAft>
              <a:buClr>
                <a:srgbClr val="000000"/>
              </a:buClr>
              <a:buSzPts val="1600"/>
              <a:buChar char="–"/>
              <a:defRPr/>
            </a:lvl2pPr>
            <a:lvl3pPr indent="-330200" lvl="2" marL="1371600" algn="l">
              <a:lnSpc>
                <a:spcPct val="100000"/>
              </a:lnSpc>
              <a:spcBef>
                <a:spcPts val="4400"/>
              </a:spcBef>
              <a:spcAft>
                <a:spcPts val="0"/>
              </a:spcAft>
              <a:buClr>
                <a:srgbClr val="000000"/>
              </a:buClr>
              <a:buSzPts val="1600"/>
              <a:buChar char="•"/>
              <a:defRPr/>
            </a:lvl3pPr>
            <a:lvl4pPr indent="-330200" lvl="3" marL="1828800" algn="l">
              <a:lnSpc>
                <a:spcPct val="100000"/>
              </a:lnSpc>
              <a:spcBef>
                <a:spcPts val="4400"/>
              </a:spcBef>
              <a:spcAft>
                <a:spcPts val="0"/>
              </a:spcAft>
              <a:buClr>
                <a:srgbClr val="000000"/>
              </a:buClr>
              <a:buSzPts val="1600"/>
              <a:buChar char="–"/>
              <a:defRPr/>
            </a:lvl4pPr>
            <a:lvl5pPr indent="-330200" lvl="4" marL="2286000" algn="l">
              <a:lnSpc>
                <a:spcPct val="100000"/>
              </a:lnSpc>
              <a:spcBef>
                <a:spcPts val="4400"/>
              </a:spcBef>
              <a:spcAft>
                <a:spcPts val="0"/>
              </a:spcAft>
              <a:buClr>
                <a:srgbClr val="000000"/>
              </a:buClr>
              <a:buSzPts val="1600"/>
              <a:buChar char="»"/>
              <a:defRPr/>
            </a:lvl5pPr>
            <a:lvl6pPr indent="-330200" lvl="5" marL="2743200" algn="l">
              <a:lnSpc>
                <a:spcPct val="100000"/>
              </a:lnSpc>
              <a:spcBef>
                <a:spcPts val="4400"/>
              </a:spcBef>
              <a:spcAft>
                <a:spcPts val="0"/>
              </a:spcAft>
              <a:buClr>
                <a:srgbClr val="000000"/>
              </a:buClr>
              <a:buSzPts val="1600"/>
              <a:buChar char="•"/>
              <a:defRPr/>
            </a:lvl6pPr>
            <a:lvl7pPr indent="-330200" lvl="6" marL="3200400" algn="l">
              <a:lnSpc>
                <a:spcPct val="100000"/>
              </a:lnSpc>
              <a:spcBef>
                <a:spcPts val="4400"/>
              </a:spcBef>
              <a:spcAft>
                <a:spcPts val="0"/>
              </a:spcAft>
              <a:buClr>
                <a:srgbClr val="000000"/>
              </a:buClr>
              <a:buSzPts val="1600"/>
              <a:buChar char="•"/>
              <a:defRPr/>
            </a:lvl7pPr>
            <a:lvl8pPr indent="-330200" lvl="7" marL="3657600" algn="l">
              <a:lnSpc>
                <a:spcPct val="100000"/>
              </a:lnSpc>
              <a:spcBef>
                <a:spcPts val="4400"/>
              </a:spcBef>
              <a:spcAft>
                <a:spcPts val="0"/>
              </a:spcAft>
              <a:buClr>
                <a:srgbClr val="000000"/>
              </a:buClr>
              <a:buSzPts val="1600"/>
              <a:buChar char="•"/>
              <a:defRPr/>
            </a:lvl8pPr>
            <a:lvl9pPr indent="-330200" lvl="8" marL="4114800" algn="l">
              <a:lnSpc>
                <a:spcPct val="100000"/>
              </a:lnSpc>
              <a:spcBef>
                <a:spcPts val="4400"/>
              </a:spcBef>
              <a:spcAft>
                <a:spcPts val="0"/>
              </a:spcAft>
              <a:buClr>
                <a:srgbClr val="000000"/>
              </a:buClr>
              <a:buSzPts val="1600"/>
              <a:buChar char="•"/>
              <a:defRPr/>
            </a:lvl9pPr>
          </a:lstStyle>
          <a:p/>
        </p:txBody>
      </p:sp>
      <p:sp>
        <p:nvSpPr>
          <p:cNvPr id="82" name="Google Shape;82;p13"/>
          <p:cNvSpPr txBox="1"/>
          <p:nvPr>
            <p:ph type="title"/>
          </p:nvPr>
        </p:nvSpPr>
        <p:spPr>
          <a:xfrm>
            <a:off x="904872" y="1931243"/>
            <a:ext cx="16478400" cy="3486000"/>
          </a:xfrm>
          <a:prstGeom prst="rect">
            <a:avLst/>
          </a:prstGeom>
          <a:noFill/>
          <a:ln>
            <a:noFill/>
          </a:ln>
        </p:spPr>
        <p:txBody>
          <a:bodyPr anchorCtr="0" anchor="b" bIns="38100" lIns="38100" spcFirstLastPara="1" rIns="38100" wrap="square" tIns="38100">
            <a:normAutofit/>
          </a:bodyPr>
          <a:lstStyle>
            <a:lvl1pPr lvl="0" algn="l">
              <a:lnSpc>
                <a:spcPct val="80000"/>
              </a:lnSpc>
              <a:spcBef>
                <a:spcPts val="4400"/>
              </a:spcBef>
              <a:spcAft>
                <a:spcPts val="0"/>
              </a:spcAft>
              <a:buClr>
                <a:srgbClr val="000000"/>
              </a:buClr>
              <a:buSzPts val="8800"/>
              <a:buFont typeface="Helvetica Neue"/>
              <a:buNone/>
              <a:defRPr b="1" sz="8800">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p:txBody>
      </p:sp>
      <p:sp>
        <p:nvSpPr>
          <p:cNvPr id="83" name="Google Shape;83;p13"/>
          <p:cNvSpPr txBox="1"/>
          <p:nvPr>
            <p:ph idx="2" type="body"/>
          </p:nvPr>
        </p:nvSpPr>
        <p:spPr>
          <a:xfrm>
            <a:off x="901007" y="5417393"/>
            <a:ext cx="16478400" cy="1428600"/>
          </a:xfrm>
          <a:prstGeom prst="rect">
            <a:avLst/>
          </a:prstGeom>
          <a:noFill/>
          <a:ln>
            <a:noFill/>
          </a:ln>
        </p:spPr>
        <p:txBody>
          <a:bodyPr anchorCtr="0" anchor="t" bIns="38100" lIns="38100" spcFirstLastPara="1" rIns="38100" wrap="square" tIns="38100">
            <a:normAutofit/>
          </a:bodyPr>
          <a:lstStyle>
            <a:lvl1pPr indent="-228600" lvl="0" marL="457200" algn="l">
              <a:lnSpc>
                <a:spcPct val="100000"/>
              </a:lnSpc>
              <a:spcBef>
                <a:spcPts val="0"/>
              </a:spcBef>
              <a:spcAft>
                <a:spcPts val="0"/>
              </a:spcAft>
              <a:buClr>
                <a:srgbClr val="000000"/>
              </a:buClr>
              <a:buSzPts val="4200"/>
              <a:buFont typeface="Helvetica Neue"/>
              <a:buNone/>
              <a:defRPr b="1" sz="4200"/>
            </a:lvl1pPr>
            <a:lvl2pPr indent="-228600" lvl="1" marL="914400" algn="l">
              <a:lnSpc>
                <a:spcPct val="100000"/>
              </a:lnSpc>
              <a:spcBef>
                <a:spcPts val="0"/>
              </a:spcBef>
              <a:spcAft>
                <a:spcPts val="0"/>
              </a:spcAft>
              <a:buClr>
                <a:srgbClr val="000000"/>
              </a:buClr>
              <a:buSzPts val="4200"/>
              <a:buFont typeface="Helvetica Neue"/>
              <a:buNone/>
              <a:defRPr b="1" sz="4200"/>
            </a:lvl2pPr>
            <a:lvl3pPr indent="-228600" lvl="2" marL="1371600" algn="l">
              <a:lnSpc>
                <a:spcPct val="100000"/>
              </a:lnSpc>
              <a:spcBef>
                <a:spcPts val="0"/>
              </a:spcBef>
              <a:spcAft>
                <a:spcPts val="0"/>
              </a:spcAft>
              <a:buClr>
                <a:srgbClr val="000000"/>
              </a:buClr>
              <a:buSzPts val="4200"/>
              <a:buFont typeface="Helvetica Neue"/>
              <a:buNone/>
              <a:defRPr b="1" sz="4200"/>
            </a:lvl3pPr>
            <a:lvl4pPr indent="-228600" lvl="3" marL="1828800" algn="l">
              <a:lnSpc>
                <a:spcPct val="100000"/>
              </a:lnSpc>
              <a:spcBef>
                <a:spcPts val="0"/>
              </a:spcBef>
              <a:spcAft>
                <a:spcPts val="0"/>
              </a:spcAft>
              <a:buClr>
                <a:srgbClr val="000000"/>
              </a:buClr>
              <a:buSzPts val="4200"/>
              <a:buFont typeface="Helvetica Neue"/>
              <a:buNone/>
              <a:defRPr b="1" sz="4200"/>
            </a:lvl4pPr>
            <a:lvl5pPr indent="-228600" lvl="4" marL="2286000" algn="l">
              <a:lnSpc>
                <a:spcPct val="100000"/>
              </a:lnSpc>
              <a:spcBef>
                <a:spcPts val="0"/>
              </a:spcBef>
              <a:spcAft>
                <a:spcPts val="0"/>
              </a:spcAft>
              <a:buClr>
                <a:srgbClr val="000000"/>
              </a:buClr>
              <a:buSzPts val="4200"/>
              <a:buFont typeface="Helvetica Neue"/>
              <a:buNone/>
              <a:defRPr b="1" sz="4200"/>
            </a:lvl5pPr>
            <a:lvl6pPr indent="-330200" lvl="5" marL="2743200" algn="l">
              <a:lnSpc>
                <a:spcPct val="100000"/>
              </a:lnSpc>
              <a:spcBef>
                <a:spcPts val="4400"/>
              </a:spcBef>
              <a:spcAft>
                <a:spcPts val="0"/>
              </a:spcAft>
              <a:buClr>
                <a:srgbClr val="000000"/>
              </a:buClr>
              <a:buSzPts val="1600"/>
              <a:buChar char="•"/>
              <a:defRPr/>
            </a:lvl6pPr>
            <a:lvl7pPr indent="-330200" lvl="6" marL="3200400" algn="l">
              <a:lnSpc>
                <a:spcPct val="100000"/>
              </a:lnSpc>
              <a:spcBef>
                <a:spcPts val="4400"/>
              </a:spcBef>
              <a:spcAft>
                <a:spcPts val="0"/>
              </a:spcAft>
              <a:buClr>
                <a:srgbClr val="000000"/>
              </a:buClr>
              <a:buSzPts val="1600"/>
              <a:buChar char="•"/>
              <a:defRPr/>
            </a:lvl7pPr>
            <a:lvl8pPr indent="-330200" lvl="7" marL="3657600" algn="l">
              <a:lnSpc>
                <a:spcPct val="100000"/>
              </a:lnSpc>
              <a:spcBef>
                <a:spcPts val="4400"/>
              </a:spcBef>
              <a:spcAft>
                <a:spcPts val="0"/>
              </a:spcAft>
              <a:buClr>
                <a:srgbClr val="000000"/>
              </a:buClr>
              <a:buSzPts val="1600"/>
              <a:buChar char="•"/>
              <a:defRPr/>
            </a:lvl8pPr>
            <a:lvl9pPr indent="-330200" lvl="8" marL="4114800" algn="l">
              <a:lnSpc>
                <a:spcPct val="100000"/>
              </a:lnSpc>
              <a:spcBef>
                <a:spcPts val="4400"/>
              </a:spcBef>
              <a:spcAft>
                <a:spcPts val="0"/>
              </a:spcAft>
              <a:buClr>
                <a:srgbClr val="000000"/>
              </a:buClr>
              <a:buSzPts val="1600"/>
              <a:buChar char="•"/>
              <a:defRPr/>
            </a:lvl9pPr>
          </a:lstStyle>
          <a:p/>
        </p:txBody>
      </p:sp>
      <p:sp>
        <p:nvSpPr>
          <p:cNvPr id="84" name="Google Shape;84;p13"/>
          <p:cNvSpPr txBox="1"/>
          <p:nvPr>
            <p:ph idx="12" type="sldNum"/>
          </p:nvPr>
        </p:nvSpPr>
        <p:spPr>
          <a:xfrm>
            <a:off x="9001124" y="9810749"/>
            <a:ext cx="276600" cy="292500"/>
          </a:xfrm>
          <a:prstGeom prst="rect">
            <a:avLst/>
          </a:prstGeom>
          <a:noFill/>
          <a:ln>
            <a:noFill/>
          </a:ln>
        </p:spPr>
        <p:txBody>
          <a:bodyPr anchorCtr="0" anchor="b" bIns="38100" lIns="38100" spcFirstLastPara="1" rIns="38100" wrap="square" tIns="38100">
            <a:spAutoFit/>
          </a:bodyPr>
          <a:lstStyle>
            <a:lvl1pPr indent="0" lvl="0" marL="0" marR="0" algn="ctr">
              <a:lnSpc>
                <a:spcPct val="100000"/>
              </a:lnSpc>
              <a:spcBef>
                <a:spcPts val="0"/>
              </a:spcBef>
              <a:spcAft>
                <a:spcPts val="0"/>
              </a:spcAft>
              <a:buClr>
                <a:srgbClr val="000000"/>
              </a:buClr>
              <a:buSzPts val="1400"/>
              <a:buFont typeface="Helvetica Neue"/>
              <a:buNone/>
              <a:defRPr sz="1400">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400"/>
              <a:buFont typeface="Helvetica Neue"/>
              <a:buNone/>
              <a:defRPr sz="1400">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400"/>
              <a:buFont typeface="Helvetica Neue"/>
              <a:buNone/>
              <a:defRPr sz="1400">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400"/>
              <a:buFont typeface="Helvetica Neue"/>
              <a:buNone/>
              <a:defRPr sz="1400">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400"/>
              <a:buFont typeface="Helvetica Neue"/>
              <a:buNone/>
              <a:defRPr sz="1400">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400"/>
              <a:buFont typeface="Helvetica Neue"/>
              <a:buNone/>
              <a:defRPr sz="1400">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400"/>
              <a:buFont typeface="Helvetica Neue"/>
              <a:buNone/>
              <a:defRPr sz="1400">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400"/>
              <a:buFont typeface="Helvetica Neue"/>
              <a:buNone/>
              <a:defRPr sz="1400">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400"/>
              <a:buFont typeface="Helvetica Neue"/>
              <a:buNone/>
              <a:defRPr sz="1400">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sz="1200">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AND_BODY_1">
    <p:spTree>
      <p:nvGrpSpPr>
        <p:cNvPr id="85" name="Shape 85"/>
        <p:cNvGrpSpPr/>
        <p:nvPr/>
      </p:nvGrpSpPr>
      <p:grpSpPr>
        <a:xfrm>
          <a:off x="0" y="0"/>
          <a:ext cx="0" cy="0"/>
          <a:chOff x="0" y="0"/>
          <a:chExt cx="0" cy="0"/>
        </a:xfrm>
      </p:grpSpPr>
      <p:sp>
        <p:nvSpPr>
          <p:cNvPr id="86" name="Google Shape;86;p14"/>
          <p:cNvSpPr txBox="1"/>
          <p:nvPr>
            <p:ph idx="1" type="body"/>
          </p:nvPr>
        </p:nvSpPr>
        <p:spPr>
          <a:xfrm>
            <a:off x="901005" y="8894897"/>
            <a:ext cx="16478400" cy="477600"/>
          </a:xfrm>
          <a:prstGeom prst="rect">
            <a:avLst/>
          </a:prstGeom>
          <a:noFill/>
          <a:ln>
            <a:noFill/>
          </a:ln>
        </p:spPr>
        <p:txBody>
          <a:bodyPr anchorCtr="0" anchor="t" bIns="34300" lIns="34300" spcFirstLastPara="1" rIns="34300" wrap="square" tIns="34300">
            <a:normAutofit/>
          </a:bodyPr>
          <a:lstStyle>
            <a:lvl1pPr indent="-330200" lvl="0" marL="457200" algn="l">
              <a:lnSpc>
                <a:spcPct val="100000"/>
              </a:lnSpc>
              <a:spcBef>
                <a:spcPts val="4400"/>
              </a:spcBef>
              <a:spcAft>
                <a:spcPts val="0"/>
              </a:spcAft>
              <a:buClr>
                <a:srgbClr val="000000"/>
              </a:buClr>
              <a:buSzPts val="1600"/>
              <a:buChar char="•"/>
              <a:defRPr/>
            </a:lvl1pPr>
            <a:lvl2pPr indent="-330200" lvl="1" marL="914400" algn="l">
              <a:lnSpc>
                <a:spcPct val="100000"/>
              </a:lnSpc>
              <a:spcBef>
                <a:spcPts val="4400"/>
              </a:spcBef>
              <a:spcAft>
                <a:spcPts val="0"/>
              </a:spcAft>
              <a:buClr>
                <a:srgbClr val="000000"/>
              </a:buClr>
              <a:buSzPts val="1600"/>
              <a:buChar char="–"/>
              <a:defRPr/>
            </a:lvl2pPr>
            <a:lvl3pPr indent="-330200" lvl="2" marL="1371600" algn="l">
              <a:lnSpc>
                <a:spcPct val="100000"/>
              </a:lnSpc>
              <a:spcBef>
                <a:spcPts val="4400"/>
              </a:spcBef>
              <a:spcAft>
                <a:spcPts val="0"/>
              </a:spcAft>
              <a:buClr>
                <a:srgbClr val="000000"/>
              </a:buClr>
              <a:buSzPts val="1600"/>
              <a:buChar char="•"/>
              <a:defRPr/>
            </a:lvl3pPr>
            <a:lvl4pPr indent="-330200" lvl="3" marL="1828800" algn="l">
              <a:lnSpc>
                <a:spcPct val="100000"/>
              </a:lnSpc>
              <a:spcBef>
                <a:spcPts val="4400"/>
              </a:spcBef>
              <a:spcAft>
                <a:spcPts val="0"/>
              </a:spcAft>
              <a:buClr>
                <a:srgbClr val="000000"/>
              </a:buClr>
              <a:buSzPts val="1600"/>
              <a:buChar char="–"/>
              <a:defRPr/>
            </a:lvl4pPr>
            <a:lvl5pPr indent="-330200" lvl="4" marL="2286000" algn="l">
              <a:lnSpc>
                <a:spcPct val="100000"/>
              </a:lnSpc>
              <a:spcBef>
                <a:spcPts val="4400"/>
              </a:spcBef>
              <a:spcAft>
                <a:spcPts val="0"/>
              </a:spcAft>
              <a:buClr>
                <a:srgbClr val="000000"/>
              </a:buClr>
              <a:buSzPts val="1600"/>
              <a:buChar char="»"/>
              <a:defRPr/>
            </a:lvl5pPr>
            <a:lvl6pPr indent="-330200" lvl="5" marL="2743200" algn="l">
              <a:lnSpc>
                <a:spcPct val="100000"/>
              </a:lnSpc>
              <a:spcBef>
                <a:spcPts val="4400"/>
              </a:spcBef>
              <a:spcAft>
                <a:spcPts val="0"/>
              </a:spcAft>
              <a:buClr>
                <a:srgbClr val="000000"/>
              </a:buClr>
              <a:buSzPts val="1600"/>
              <a:buChar char="•"/>
              <a:defRPr/>
            </a:lvl6pPr>
            <a:lvl7pPr indent="-330200" lvl="6" marL="3200400" algn="l">
              <a:lnSpc>
                <a:spcPct val="100000"/>
              </a:lnSpc>
              <a:spcBef>
                <a:spcPts val="4400"/>
              </a:spcBef>
              <a:spcAft>
                <a:spcPts val="0"/>
              </a:spcAft>
              <a:buClr>
                <a:srgbClr val="000000"/>
              </a:buClr>
              <a:buSzPts val="1600"/>
              <a:buChar char="•"/>
              <a:defRPr/>
            </a:lvl7pPr>
            <a:lvl8pPr indent="-330200" lvl="7" marL="3657600" algn="l">
              <a:lnSpc>
                <a:spcPct val="100000"/>
              </a:lnSpc>
              <a:spcBef>
                <a:spcPts val="4400"/>
              </a:spcBef>
              <a:spcAft>
                <a:spcPts val="0"/>
              </a:spcAft>
              <a:buClr>
                <a:srgbClr val="000000"/>
              </a:buClr>
              <a:buSzPts val="1600"/>
              <a:buChar char="•"/>
              <a:defRPr/>
            </a:lvl8pPr>
            <a:lvl9pPr indent="-330200" lvl="8" marL="4114800" algn="l">
              <a:lnSpc>
                <a:spcPct val="100000"/>
              </a:lnSpc>
              <a:spcBef>
                <a:spcPts val="4400"/>
              </a:spcBef>
              <a:spcAft>
                <a:spcPts val="0"/>
              </a:spcAft>
              <a:buClr>
                <a:srgbClr val="000000"/>
              </a:buClr>
              <a:buSzPts val="1600"/>
              <a:buChar char="•"/>
              <a:defRPr/>
            </a:lvl9pPr>
          </a:lstStyle>
          <a:p/>
        </p:txBody>
      </p:sp>
      <p:sp>
        <p:nvSpPr>
          <p:cNvPr id="87" name="Google Shape;87;p14"/>
          <p:cNvSpPr txBox="1"/>
          <p:nvPr>
            <p:ph type="title"/>
          </p:nvPr>
        </p:nvSpPr>
        <p:spPr>
          <a:xfrm>
            <a:off x="904872" y="1931243"/>
            <a:ext cx="16478400" cy="3486000"/>
          </a:xfrm>
          <a:prstGeom prst="rect">
            <a:avLst/>
          </a:prstGeom>
          <a:noFill/>
          <a:ln>
            <a:noFill/>
          </a:ln>
        </p:spPr>
        <p:txBody>
          <a:bodyPr anchorCtr="0" anchor="b" bIns="38100" lIns="38100" spcFirstLastPara="1" rIns="38100" wrap="square" tIns="38100">
            <a:normAutofit/>
          </a:bodyPr>
          <a:lstStyle>
            <a:lvl1pPr lvl="0" algn="l">
              <a:lnSpc>
                <a:spcPct val="80000"/>
              </a:lnSpc>
              <a:spcBef>
                <a:spcPts val="0"/>
              </a:spcBef>
              <a:spcAft>
                <a:spcPts val="0"/>
              </a:spcAft>
              <a:buClr>
                <a:srgbClr val="000000"/>
              </a:buClr>
              <a:buSzPts val="8800"/>
              <a:buFont typeface="Helvetica Neue"/>
              <a:buNone/>
              <a:defRPr b="1" sz="8800">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400"/>
              <a:buNone/>
              <a:defRPr/>
            </a:lvl2pPr>
            <a:lvl3pPr lvl="2" algn="ctr">
              <a:lnSpc>
                <a:spcPct val="100000"/>
              </a:lnSpc>
              <a:spcBef>
                <a:spcPts val="0"/>
              </a:spcBef>
              <a:spcAft>
                <a:spcPts val="0"/>
              </a:spcAft>
              <a:buClr>
                <a:srgbClr val="000000"/>
              </a:buClr>
              <a:buSzPts val="1400"/>
              <a:buNone/>
              <a:defRPr/>
            </a:lvl3pPr>
            <a:lvl4pPr lvl="3" algn="ctr">
              <a:lnSpc>
                <a:spcPct val="100000"/>
              </a:lnSpc>
              <a:spcBef>
                <a:spcPts val="0"/>
              </a:spcBef>
              <a:spcAft>
                <a:spcPts val="0"/>
              </a:spcAft>
              <a:buClr>
                <a:srgbClr val="000000"/>
              </a:buClr>
              <a:buSzPts val="1400"/>
              <a:buNone/>
              <a:defRPr/>
            </a:lvl4pPr>
            <a:lvl5pPr lvl="4" algn="ctr">
              <a:lnSpc>
                <a:spcPct val="100000"/>
              </a:lnSpc>
              <a:spcBef>
                <a:spcPts val="0"/>
              </a:spcBef>
              <a:spcAft>
                <a:spcPts val="0"/>
              </a:spcAft>
              <a:buClr>
                <a:srgbClr val="000000"/>
              </a:buClr>
              <a:buSzPts val="1400"/>
              <a:buNone/>
              <a:defRPr/>
            </a:lvl5pPr>
            <a:lvl6pPr lvl="5" algn="ctr">
              <a:lnSpc>
                <a:spcPct val="100000"/>
              </a:lnSpc>
              <a:spcBef>
                <a:spcPts val="0"/>
              </a:spcBef>
              <a:spcAft>
                <a:spcPts val="0"/>
              </a:spcAft>
              <a:buClr>
                <a:srgbClr val="000000"/>
              </a:buClr>
              <a:buSzPts val="1400"/>
              <a:buNone/>
              <a:defRPr/>
            </a:lvl6pPr>
            <a:lvl7pPr lvl="6" algn="ctr">
              <a:lnSpc>
                <a:spcPct val="100000"/>
              </a:lnSpc>
              <a:spcBef>
                <a:spcPts val="0"/>
              </a:spcBef>
              <a:spcAft>
                <a:spcPts val="0"/>
              </a:spcAft>
              <a:buClr>
                <a:srgbClr val="000000"/>
              </a:buClr>
              <a:buSzPts val="1400"/>
              <a:buNone/>
              <a:defRPr/>
            </a:lvl7pPr>
            <a:lvl8pPr lvl="7" algn="ctr">
              <a:lnSpc>
                <a:spcPct val="100000"/>
              </a:lnSpc>
              <a:spcBef>
                <a:spcPts val="0"/>
              </a:spcBef>
              <a:spcAft>
                <a:spcPts val="0"/>
              </a:spcAft>
              <a:buClr>
                <a:srgbClr val="000000"/>
              </a:buClr>
              <a:buSzPts val="1400"/>
              <a:buNone/>
              <a:defRPr/>
            </a:lvl8pPr>
            <a:lvl9pPr lvl="8" algn="ctr">
              <a:lnSpc>
                <a:spcPct val="100000"/>
              </a:lnSpc>
              <a:spcBef>
                <a:spcPts val="0"/>
              </a:spcBef>
              <a:spcAft>
                <a:spcPts val="0"/>
              </a:spcAft>
              <a:buClr>
                <a:srgbClr val="000000"/>
              </a:buClr>
              <a:buSzPts val="1400"/>
              <a:buNone/>
              <a:defRPr/>
            </a:lvl9pPr>
          </a:lstStyle>
          <a:p/>
        </p:txBody>
      </p:sp>
      <p:sp>
        <p:nvSpPr>
          <p:cNvPr id="88" name="Google Shape;88;p14"/>
          <p:cNvSpPr txBox="1"/>
          <p:nvPr>
            <p:ph idx="2" type="body"/>
          </p:nvPr>
        </p:nvSpPr>
        <p:spPr>
          <a:xfrm>
            <a:off x="901007" y="5417393"/>
            <a:ext cx="16478400" cy="1428600"/>
          </a:xfrm>
          <a:prstGeom prst="rect">
            <a:avLst/>
          </a:prstGeom>
          <a:noFill/>
          <a:ln>
            <a:noFill/>
          </a:ln>
        </p:spPr>
        <p:txBody>
          <a:bodyPr anchorCtr="0" anchor="t" bIns="38100" lIns="38100" spcFirstLastPara="1" rIns="38100" wrap="square" tIns="38100">
            <a:normAutofit/>
          </a:bodyPr>
          <a:lstStyle>
            <a:lvl1pPr indent="-228600" lvl="0" marL="457200" algn="l">
              <a:lnSpc>
                <a:spcPct val="100000"/>
              </a:lnSpc>
              <a:spcBef>
                <a:spcPts val="0"/>
              </a:spcBef>
              <a:spcAft>
                <a:spcPts val="0"/>
              </a:spcAft>
              <a:buClr>
                <a:srgbClr val="000000"/>
              </a:buClr>
              <a:buSzPts val="4200"/>
              <a:buFont typeface="Helvetica Neue"/>
              <a:buNone/>
              <a:defRPr b="1" sz="4200"/>
            </a:lvl1pPr>
            <a:lvl2pPr indent="-228600" lvl="1" marL="914400" algn="l">
              <a:lnSpc>
                <a:spcPct val="100000"/>
              </a:lnSpc>
              <a:spcBef>
                <a:spcPts val="0"/>
              </a:spcBef>
              <a:spcAft>
                <a:spcPts val="0"/>
              </a:spcAft>
              <a:buClr>
                <a:srgbClr val="000000"/>
              </a:buClr>
              <a:buSzPts val="4200"/>
              <a:buFont typeface="Helvetica Neue"/>
              <a:buNone/>
              <a:defRPr b="1" sz="4200"/>
            </a:lvl2pPr>
            <a:lvl3pPr indent="-228600" lvl="2" marL="1371600" algn="l">
              <a:lnSpc>
                <a:spcPct val="100000"/>
              </a:lnSpc>
              <a:spcBef>
                <a:spcPts val="0"/>
              </a:spcBef>
              <a:spcAft>
                <a:spcPts val="0"/>
              </a:spcAft>
              <a:buClr>
                <a:srgbClr val="000000"/>
              </a:buClr>
              <a:buSzPts val="4200"/>
              <a:buFont typeface="Helvetica Neue"/>
              <a:buNone/>
              <a:defRPr b="1" sz="4200"/>
            </a:lvl3pPr>
            <a:lvl4pPr indent="-228600" lvl="3" marL="1828800" algn="l">
              <a:lnSpc>
                <a:spcPct val="100000"/>
              </a:lnSpc>
              <a:spcBef>
                <a:spcPts val="0"/>
              </a:spcBef>
              <a:spcAft>
                <a:spcPts val="0"/>
              </a:spcAft>
              <a:buClr>
                <a:srgbClr val="000000"/>
              </a:buClr>
              <a:buSzPts val="4200"/>
              <a:buFont typeface="Helvetica Neue"/>
              <a:buNone/>
              <a:defRPr b="1" sz="4200"/>
            </a:lvl4pPr>
            <a:lvl5pPr indent="-228600" lvl="4" marL="2286000" algn="l">
              <a:lnSpc>
                <a:spcPct val="100000"/>
              </a:lnSpc>
              <a:spcBef>
                <a:spcPts val="0"/>
              </a:spcBef>
              <a:spcAft>
                <a:spcPts val="0"/>
              </a:spcAft>
              <a:buClr>
                <a:srgbClr val="000000"/>
              </a:buClr>
              <a:buSzPts val="4200"/>
              <a:buFont typeface="Helvetica Neue"/>
              <a:buNone/>
              <a:defRPr b="1" sz="4200"/>
            </a:lvl5pPr>
            <a:lvl6pPr indent="-330200" lvl="5" marL="2743200" algn="l">
              <a:lnSpc>
                <a:spcPct val="100000"/>
              </a:lnSpc>
              <a:spcBef>
                <a:spcPts val="4400"/>
              </a:spcBef>
              <a:spcAft>
                <a:spcPts val="0"/>
              </a:spcAft>
              <a:buClr>
                <a:srgbClr val="000000"/>
              </a:buClr>
              <a:buSzPts val="1600"/>
              <a:buChar char="•"/>
              <a:defRPr/>
            </a:lvl6pPr>
            <a:lvl7pPr indent="-330200" lvl="6" marL="3200400" algn="l">
              <a:lnSpc>
                <a:spcPct val="100000"/>
              </a:lnSpc>
              <a:spcBef>
                <a:spcPts val="4400"/>
              </a:spcBef>
              <a:spcAft>
                <a:spcPts val="0"/>
              </a:spcAft>
              <a:buClr>
                <a:srgbClr val="000000"/>
              </a:buClr>
              <a:buSzPts val="1600"/>
              <a:buChar char="•"/>
              <a:defRPr/>
            </a:lvl7pPr>
            <a:lvl8pPr indent="-330200" lvl="7" marL="3657600" algn="l">
              <a:lnSpc>
                <a:spcPct val="100000"/>
              </a:lnSpc>
              <a:spcBef>
                <a:spcPts val="4400"/>
              </a:spcBef>
              <a:spcAft>
                <a:spcPts val="0"/>
              </a:spcAft>
              <a:buClr>
                <a:srgbClr val="000000"/>
              </a:buClr>
              <a:buSzPts val="1600"/>
              <a:buChar char="•"/>
              <a:defRPr/>
            </a:lvl8pPr>
            <a:lvl9pPr indent="-330200" lvl="8" marL="4114800" algn="l">
              <a:lnSpc>
                <a:spcPct val="100000"/>
              </a:lnSpc>
              <a:spcBef>
                <a:spcPts val="4400"/>
              </a:spcBef>
              <a:spcAft>
                <a:spcPts val="0"/>
              </a:spcAft>
              <a:buClr>
                <a:srgbClr val="000000"/>
              </a:buClr>
              <a:buSzPts val="1600"/>
              <a:buChar char="•"/>
              <a:defRPr/>
            </a:lvl9pPr>
          </a:lstStyle>
          <a:p/>
        </p:txBody>
      </p:sp>
      <p:sp>
        <p:nvSpPr>
          <p:cNvPr id="89" name="Google Shape;89;p14"/>
          <p:cNvSpPr txBox="1"/>
          <p:nvPr>
            <p:ph idx="12" type="sldNum"/>
          </p:nvPr>
        </p:nvSpPr>
        <p:spPr>
          <a:xfrm>
            <a:off x="9001124" y="9810749"/>
            <a:ext cx="276600" cy="292500"/>
          </a:xfrm>
          <a:prstGeom prst="rect">
            <a:avLst/>
          </a:prstGeom>
          <a:noFill/>
          <a:ln>
            <a:noFill/>
          </a:ln>
        </p:spPr>
        <p:txBody>
          <a:bodyPr anchorCtr="0" anchor="b" bIns="38100" lIns="38100" spcFirstLastPara="1" rIns="38100" wrap="square" tIns="38100">
            <a:spAutoFit/>
          </a:bodyPr>
          <a:lstStyle>
            <a:lvl1pPr indent="0" lvl="0" marL="0" marR="0" algn="ctr">
              <a:lnSpc>
                <a:spcPct val="100000"/>
              </a:lnSpc>
              <a:spcBef>
                <a:spcPts val="0"/>
              </a:spcBef>
              <a:spcAft>
                <a:spcPts val="0"/>
              </a:spcAft>
              <a:buClr>
                <a:srgbClr val="000000"/>
              </a:buClr>
              <a:buSzPts val="1400"/>
              <a:buFont typeface="Helvetica Neue"/>
              <a:buNone/>
              <a:defRPr sz="1400">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400"/>
              <a:buFont typeface="Helvetica Neue"/>
              <a:buNone/>
              <a:defRPr sz="1400">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400"/>
              <a:buFont typeface="Helvetica Neue"/>
              <a:buNone/>
              <a:defRPr sz="1400">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400"/>
              <a:buFont typeface="Helvetica Neue"/>
              <a:buNone/>
              <a:defRPr sz="1400">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400"/>
              <a:buFont typeface="Helvetica Neue"/>
              <a:buNone/>
              <a:defRPr sz="1400">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400"/>
              <a:buFont typeface="Helvetica Neue"/>
              <a:buNone/>
              <a:defRPr sz="1400">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400"/>
              <a:buFont typeface="Helvetica Neue"/>
              <a:buNone/>
              <a:defRPr sz="1400">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400"/>
              <a:buFont typeface="Helvetica Neue"/>
              <a:buNone/>
              <a:defRPr sz="1400">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400"/>
              <a:buFont typeface="Helvetica Neue"/>
              <a:buNone/>
              <a:defRPr sz="1400">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sz="1200">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28.png"/><Relationship Id="rId5"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9.png"/><Relationship Id="rId4" Type="http://schemas.openxmlformats.org/officeDocument/2006/relationships/image" Target="../media/image34.png"/><Relationship Id="rId5"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6.png"/><Relationship Id="rId4" Type="http://schemas.openxmlformats.org/officeDocument/2006/relationships/image" Target="../media/image33.png"/><Relationship Id="rId5"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37.png"/><Relationship Id="rId4" Type="http://schemas.openxmlformats.org/officeDocument/2006/relationships/image" Target="../media/image43.png"/><Relationship Id="rId5" Type="http://schemas.openxmlformats.org/officeDocument/2006/relationships/image" Target="../media/image42.png"/><Relationship Id="rId6" Type="http://schemas.openxmlformats.org/officeDocument/2006/relationships/image" Target="../media/image40.png"/><Relationship Id="rId7" Type="http://schemas.openxmlformats.org/officeDocument/2006/relationships/image" Target="../media/image39.png"/><Relationship Id="rId8"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4.png"/><Relationship Id="rId4" Type="http://schemas.openxmlformats.org/officeDocument/2006/relationships/image" Target="../media/image46.png"/><Relationship Id="rId5"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5.png"/><Relationship Id="rId4" Type="http://schemas.openxmlformats.org/officeDocument/2006/relationships/image" Target="../media/image51.png"/><Relationship Id="rId5" Type="http://schemas.openxmlformats.org/officeDocument/2006/relationships/image" Target="../media/image5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5.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8.png"/><Relationship Id="rId7" Type="http://schemas.openxmlformats.org/officeDocument/2006/relationships/image" Target="../media/image10.png"/><Relationship Id="rId8"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9.png"/><Relationship Id="rId4" Type="http://schemas.openxmlformats.org/officeDocument/2006/relationships/image" Target="../media/image12.png"/><Relationship Id="rId5"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hyperlink" Target="https://www.papayatalks.com/" TargetMode="External"/><Relationship Id="rId4" Type="http://schemas.openxmlformats.org/officeDocument/2006/relationships/hyperlink" Target="https://www.smartphonefreechildhood.org/" TargetMode="External"/><Relationship Id="rId5" Type="http://schemas.openxmlformats.org/officeDocument/2006/relationships/image" Target="../media/image60.png"/><Relationship Id="rId6"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5.png"/><Relationship Id="rId5" Type="http://schemas.openxmlformats.org/officeDocument/2006/relationships/image" Target="../media/image14.png"/><Relationship Id="rId6" Type="http://schemas.openxmlformats.org/officeDocument/2006/relationships/image" Target="../media/image6.png"/><Relationship Id="rId7" Type="http://schemas.openxmlformats.org/officeDocument/2006/relationships/image" Target="../media/image12.png"/><Relationship Id="rId8"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4.jpg"/><Relationship Id="rId4" Type="http://schemas.openxmlformats.org/officeDocument/2006/relationships/image" Target="../media/image16.jpg"/><Relationship Id="rId5"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7.jp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 name="Shape 93"/>
        <p:cNvGrpSpPr/>
        <p:nvPr/>
      </p:nvGrpSpPr>
      <p:grpSpPr>
        <a:xfrm>
          <a:off x="0" y="0"/>
          <a:ext cx="0" cy="0"/>
          <a:chOff x="0" y="0"/>
          <a:chExt cx="0" cy="0"/>
        </a:xfrm>
      </p:grpSpPr>
      <p:sp>
        <p:nvSpPr>
          <p:cNvPr id="94" name="Google Shape;94;p15"/>
          <p:cNvSpPr txBox="1"/>
          <p:nvPr/>
        </p:nvSpPr>
        <p:spPr>
          <a:xfrm>
            <a:off x="3105494" y="2557858"/>
            <a:ext cx="13735200" cy="3045300"/>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lang="en-US" sz="9698">
                <a:solidFill>
                  <a:schemeClr val="dk1"/>
                </a:solidFill>
                <a:latin typeface="Livvic"/>
                <a:ea typeface="Livvic"/>
                <a:cs typeface="Livvic"/>
                <a:sym typeface="Livvic"/>
              </a:rPr>
              <a:t>The Smartphone Free Superpower</a:t>
            </a:r>
            <a:endParaRPr sz="100">
              <a:solidFill>
                <a:schemeClr val="dk1"/>
              </a:solidFill>
              <a:latin typeface="Livvic"/>
              <a:ea typeface="Livvic"/>
              <a:cs typeface="Livvic"/>
              <a:sym typeface="Livvic"/>
            </a:endParaRPr>
          </a:p>
        </p:txBody>
      </p:sp>
      <p:sp>
        <p:nvSpPr>
          <p:cNvPr id="95" name="Google Shape;95;p15"/>
          <p:cNvSpPr txBox="1"/>
          <p:nvPr/>
        </p:nvSpPr>
        <p:spPr>
          <a:xfrm>
            <a:off x="6658982" y="6760562"/>
            <a:ext cx="6330600" cy="1520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600" u="none" cap="none" strike="noStrike">
                <a:solidFill>
                  <a:schemeClr val="dk1"/>
                </a:solidFill>
                <a:latin typeface="Livvic"/>
                <a:ea typeface="Livvic"/>
                <a:cs typeface="Livvic"/>
                <a:sym typeface="Livvic"/>
              </a:rPr>
              <a:t>LUKE ROBERTS</a:t>
            </a:r>
            <a:endParaRPr b="1" i="0" sz="2600" u="none" cap="none" strike="noStrike">
              <a:solidFill>
                <a:schemeClr val="dk1"/>
              </a:solidFill>
              <a:latin typeface="Livvic"/>
              <a:ea typeface="Livvic"/>
              <a:cs typeface="Livvic"/>
              <a:sym typeface="Livvic"/>
            </a:endParaRPr>
          </a:p>
          <a:p>
            <a:pPr indent="0" lvl="0" marL="0" marR="0" rtl="0" algn="ctr">
              <a:lnSpc>
                <a:spcPct val="140000"/>
              </a:lnSpc>
              <a:spcBef>
                <a:spcPts val="0"/>
              </a:spcBef>
              <a:spcAft>
                <a:spcPts val="0"/>
              </a:spcAft>
              <a:buNone/>
            </a:pPr>
            <a:r>
              <a:rPr b="1" lang="en-US" sz="2600">
                <a:solidFill>
                  <a:schemeClr val="dk1"/>
                </a:solidFill>
                <a:latin typeface="Livvic"/>
                <a:ea typeface="Livvic"/>
                <a:cs typeface="Livvic"/>
                <a:sym typeface="Livvic"/>
              </a:rPr>
              <a:t>Assistant</a:t>
            </a:r>
            <a:r>
              <a:rPr b="1" lang="en-US" sz="2600">
                <a:solidFill>
                  <a:schemeClr val="dk1"/>
                </a:solidFill>
                <a:latin typeface="Livvic"/>
                <a:ea typeface="Livvic"/>
                <a:cs typeface="Livvic"/>
                <a:sym typeface="Livvic"/>
              </a:rPr>
              <a:t> Headteacher</a:t>
            </a:r>
            <a:endParaRPr b="1" sz="2600">
              <a:solidFill>
                <a:schemeClr val="dk1"/>
              </a:solidFill>
              <a:latin typeface="Livvic"/>
              <a:ea typeface="Livvic"/>
              <a:cs typeface="Livvic"/>
              <a:sym typeface="Livvic"/>
            </a:endParaRPr>
          </a:p>
          <a:p>
            <a:pPr indent="0" lvl="0" marL="0" marR="0" rtl="0" algn="ctr">
              <a:lnSpc>
                <a:spcPct val="140000"/>
              </a:lnSpc>
              <a:spcBef>
                <a:spcPts val="0"/>
              </a:spcBef>
              <a:spcAft>
                <a:spcPts val="0"/>
              </a:spcAft>
              <a:buNone/>
            </a:pPr>
            <a:r>
              <a:rPr b="1" lang="en-US" sz="2600">
                <a:solidFill>
                  <a:schemeClr val="dk1"/>
                </a:solidFill>
                <a:latin typeface="Livvic"/>
                <a:ea typeface="Livvic"/>
                <a:cs typeface="Livvic"/>
                <a:sym typeface="Livvic"/>
              </a:rPr>
              <a:t>Ashlyns School</a:t>
            </a:r>
            <a:endParaRPr b="1" sz="2600">
              <a:solidFill>
                <a:schemeClr val="dk1"/>
              </a:solidFill>
              <a:latin typeface="Livvic"/>
              <a:ea typeface="Livvic"/>
              <a:cs typeface="Livvic"/>
              <a:sym typeface="Livvic"/>
            </a:endParaRPr>
          </a:p>
        </p:txBody>
      </p:sp>
      <p:pic>
        <p:nvPicPr>
          <p:cNvPr id="96" name="Google Shape;96;p15"/>
          <p:cNvPicPr preferRelativeResize="0"/>
          <p:nvPr/>
        </p:nvPicPr>
        <p:blipFill>
          <a:blip r:embed="rId3">
            <a:alphaModFix/>
          </a:blip>
          <a:stretch>
            <a:fillRect/>
          </a:stretch>
        </p:blipFill>
        <p:spPr>
          <a:xfrm>
            <a:off x="152400" y="152400"/>
            <a:ext cx="1884625" cy="22313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24"/>
          <p:cNvSpPr txBox="1"/>
          <p:nvPr/>
        </p:nvSpPr>
        <p:spPr>
          <a:xfrm>
            <a:off x="2387799" y="305175"/>
            <a:ext cx="5601000" cy="3045300"/>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lang="en-US" sz="9698">
                <a:solidFill>
                  <a:schemeClr val="dk1"/>
                </a:solidFill>
                <a:latin typeface="Livvic"/>
                <a:ea typeface="Livvic"/>
                <a:cs typeface="Livvic"/>
                <a:sym typeface="Livvic"/>
              </a:rPr>
              <a:t>Mental</a:t>
            </a:r>
            <a:endParaRPr sz="9698">
              <a:solidFill>
                <a:schemeClr val="dk1"/>
              </a:solidFill>
              <a:latin typeface="Livvic"/>
              <a:ea typeface="Livvic"/>
              <a:cs typeface="Livvic"/>
              <a:sym typeface="Livvic"/>
            </a:endParaRPr>
          </a:p>
          <a:p>
            <a:pPr indent="0" lvl="0" marL="0" marR="0" rtl="0" algn="ctr">
              <a:lnSpc>
                <a:spcPct val="104000"/>
              </a:lnSpc>
              <a:spcBef>
                <a:spcPts val="0"/>
              </a:spcBef>
              <a:spcAft>
                <a:spcPts val="0"/>
              </a:spcAft>
              <a:buNone/>
            </a:pPr>
            <a:r>
              <a:rPr lang="en-US" sz="9698">
                <a:solidFill>
                  <a:schemeClr val="dk1"/>
                </a:solidFill>
                <a:latin typeface="Livvic"/>
                <a:ea typeface="Livvic"/>
                <a:cs typeface="Livvic"/>
                <a:sym typeface="Livvic"/>
              </a:rPr>
              <a:t> Health</a:t>
            </a:r>
            <a:endParaRPr sz="100">
              <a:solidFill>
                <a:schemeClr val="dk1"/>
              </a:solidFill>
              <a:latin typeface="Livvic"/>
              <a:ea typeface="Livvic"/>
              <a:cs typeface="Livvic"/>
              <a:sym typeface="Livvic"/>
            </a:endParaRPr>
          </a:p>
        </p:txBody>
      </p:sp>
      <p:pic>
        <p:nvPicPr>
          <p:cNvPr id="248" name="Google Shape;248;p24"/>
          <p:cNvPicPr preferRelativeResize="0"/>
          <p:nvPr/>
        </p:nvPicPr>
        <p:blipFill rotWithShape="1">
          <a:blip r:embed="rId3">
            <a:alphaModFix/>
          </a:blip>
          <a:srcRect b="34357" l="0" r="0" t="18968"/>
          <a:stretch/>
        </p:blipFill>
        <p:spPr>
          <a:xfrm>
            <a:off x="910025" y="4939800"/>
            <a:ext cx="7078776" cy="3021601"/>
          </a:xfrm>
          <a:prstGeom prst="rect">
            <a:avLst/>
          </a:prstGeom>
          <a:noFill/>
          <a:ln>
            <a:noFill/>
          </a:ln>
        </p:spPr>
      </p:pic>
      <p:sp>
        <p:nvSpPr>
          <p:cNvPr id="249" name="Google Shape;249;p24"/>
          <p:cNvSpPr txBox="1"/>
          <p:nvPr/>
        </p:nvSpPr>
        <p:spPr>
          <a:xfrm>
            <a:off x="1816350" y="7961400"/>
            <a:ext cx="5126400" cy="137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250" name="Google Shape;250;p24"/>
          <p:cNvSpPr txBox="1"/>
          <p:nvPr/>
        </p:nvSpPr>
        <p:spPr>
          <a:xfrm>
            <a:off x="1833325" y="8216025"/>
            <a:ext cx="5279400" cy="1374900"/>
          </a:xfrm>
          <a:prstGeom prst="rect">
            <a:avLst/>
          </a:prstGeom>
          <a:noFill/>
          <a:ln>
            <a:noFill/>
          </a:ln>
        </p:spPr>
        <p:txBody>
          <a:bodyPr anchorCtr="0" anchor="t" bIns="91425" lIns="91425" spcFirstLastPara="1" rIns="91425" wrap="square" tIns="91425">
            <a:noAutofit/>
          </a:bodyPr>
          <a:lstStyle/>
          <a:p>
            <a:pPr indent="0" lvl="0" marL="0" rtl="0" algn="l">
              <a:lnSpc>
                <a:spcPct val="140000"/>
              </a:lnSpc>
              <a:spcBef>
                <a:spcPts val="0"/>
              </a:spcBef>
              <a:spcAft>
                <a:spcPts val="0"/>
              </a:spcAft>
              <a:buNone/>
            </a:pPr>
            <a:r>
              <a:rPr b="1" lang="en-US" sz="2600">
                <a:solidFill>
                  <a:srgbClr val="2C3045"/>
                </a:solidFill>
              </a:rPr>
              <a:t>CYBULSKI ET AL, 2021</a:t>
            </a:r>
            <a:endParaRPr>
              <a:solidFill>
                <a:schemeClr val="dk1"/>
              </a:solidFill>
            </a:endParaRPr>
          </a:p>
          <a:p>
            <a:pPr indent="0" lvl="0" marL="0" rtl="0" algn="l">
              <a:lnSpc>
                <a:spcPct val="140000"/>
              </a:lnSpc>
              <a:spcBef>
                <a:spcPts val="0"/>
              </a:spcBef>
              <a:spcAft>
                <a:spcPts val="0"/>
              </a:spcAft>
              <a:buClr>
                <a:schemeClr val="dk1"/>
              </a:buClr>
              <a:buFont typeface="Arial"/>
              <a:buNone/>
            </a:pPr>
            <a:r>
              <a:rPr lang="en-US" sz="2400">
                <a:solidFill>
                  <a:srgbClr val="2C3045"/>
                </a:solidFill>
              </a:rPr>
              <a:t>Figure from The Anxious Generation, Jonathan Haidt</a:t>
            </a:r>
            <a:endParaRPr sz="3200">
              <a:solidFill>
                <a:schemeClr val="dk1"/>
              </a:solidFill>
              <a:latin typeface="Calibri"/>
              <a:ea typeface="Calibri"/>
              <a:cs typeface="Calibri"/>
              <a:sym typeface="Calibri"/>
            </a:endParaRPr>
          </a:p>
        </p:txBody>
      </p:sp>
      <p:grpSp>
        <p:nvGrpSpPr>
          <p:cNvPr id="251" name="Google Shape;251;p24"/>
          <p:cNvGrpSpPr/>
          <p:nvPr/>
        </p:nvGrpSpPr>
        <p:grpSpPr>
          <a:xfrm>
            <a:off x="9336375" y="1627824"/>
            <a:ext cx="7678499" cy="8471890"/>
            <a:chOff x="0" y="-57150"/>
            <a:chExt cx="2277000" cy="2512274"/>
          </a:xfrm>
        </p:grpSpPr>
        <p:sp>
          <p:nvSpPr>
            <p:cNvPr id="252" name="Google Shape;252;p24"/>
            <p:cNvSpPr/>
            <p:nvPr/>
          </p:nvSpPr>
          <p:spPr>
            <a:xfrm>
              <a:off x="0" y="0"/>
              <a:ext cx="2276851" cy="2455124"/>
            </a:xfrm>
            <a:custGeom>
              <a:rect b="b" l="l" r="r" t="t"/>
              <a:pathLst>
                <a:path extrusionOk="0" h="2455124" w="2276851">
                  <a:moveTo>
                    <a:pt x="26866" y="0"/>
                  </a:moveTo>
                  <a:lnTo>
                    <a:pt x="2249984" y="0"/>
                  </a:lnTo>
                  <a:cubicBezTo>
                    <a:pt x="2264822" y="0"/>
                    <a:pt x="2276851" y="12028"/>
                    <a:pt x="2276851" y="26866"/>
                  </a:cubicBezTo>
                  <a:lnTo>
                    <a:pt x="2276851" y="2428258"/>
                  </a:lnTo>
                  <a:cubicBezTo>
                    <a:pt x="2276851" y="2443096"/>
                    <a:pt x="2264822" y="2455124"/>
                    <a:pt x="2249984" y="2455124"/>
                  </a:cubicBezTo>
                  <a:lnTo>
                    <a:pt x="26866" y="2455124"/>
                  </a:lnTo>
                  <a:cubicBezTo>
                    <a:pt x="19741" y="2455124"/>
                    <a:pt x="12907" y="2452294"/>
                    <a:pt x="7869" y="2447255"/>
                  </a:cubicBezTo>
                  <a:cubicBezTo>
                    <a:pt x="2831" y="2442217"/>
                    <a:pt x="0" y="2435383"/>
                    <a:pt x="0" y="2428258"/>
                  </a:cubicBezTo>
                  <a:lnTo>
                    <a:pt x="0" y="26866"/>
                  </a:lnTo>
                  <a:cubicBezTo>
                    <a:pt x="0" y="19741"/>
                    <a:pt x="2831" y="12907"/>
                    <a:pt x="7869" y="7869"/>
                  </a:cubicBezTo>
                  <a:cubicBezTo>
                    <a:pt x="12907" y="2831"/>
                    <a:pt x="19741" y="0"/>
                    <a:pt x="26866" y="0"/>
                  </a:cubicBezTo>
                  <a:close/>
                </a:path>
              </a:pathLst>
            </a:custGeom>
            <a:solidFill>
              <a:srgbClr val="CFB2DA"/>
            </a:solidFill>
            <a:ln>
              <a:noFill/>
            </a:ln>
          </p:spPr>
          <p:txBody>
            <a:bodyPr anchorCtr="0" anchor="ctr" bIns="81200" lIns="81200" spcFirstLastPara="1" rIns="81200" wrap="square" tIns="81200">
              <a:noAutofit/>
            </a:bodyPr>
            <a:lstStyle/>
            <a:p>
              <a:pPr indent="0" lvl="0" marL="0" rtl="0" algn="l">
                <a:spcBef>
                  <a:spcPts val="0"/>
                </a:spcBef>
                <a:spcAft>
                  <a:spcPts val="0"/>
                </a:spcAft>
                <a:buNone/>
              </a:pPr>
              <a:r>
                <a:t/>
              </a:r>
              <a:endParaRPr/>
            </a:p>
          </p:txBody>
        </p:sp>
        <p:sp>
          <p:nvSpPr>
            <p:cNvPr id="253" name="Google Shape;253;p24"/>
            <p:cNvSpPr txBox="1"/>
            <p:nvPr/>
          </p:nvSpPr>
          <p:spPr>
            <a:xfrm>
              <a:off x="0" y="-57150"/>
              <a:ext cx="2277000" cy="2512200"/>
            </a:xfrm>
            <a:prstGeom prst="rect">
              <a:avLst/>
            </a:prstGeom>
            <a:noFill/>
            <a:ln>
              <a:noFill/>
            </a:ln>
          </p:spPr>
          <p:txBody>
            <a:bodyPr anchorCtr="0" anchor="ctr" bIns="45125" lIns="45125" spcFirstLastPara="1" rIns="45125" wrap="square" tIns="45125">
              <a:noAutofit/>
            </a:bodyPr>
            <a:lstStyle/>
            <a:p>
              <a:pPr indent="0" lvl="0" marL="0" marR="0" rtl="0" algn="ctr">
                <a:lnSpc>
                  <a:spcPct val="202222"/>
                </a:lnSpc>
                <a:spcBef>
                  <a:spcPts val="0"/>
                </a:spcBef>
                <a:spcAft>
                  <a:spcPts val="0"/>
                </a:spcAft>
                <a:buNone/>
              </a:pPr>
              <a:r>
                <a:t/>
              </a:r>
              <a:endParaRPr b="0" i="0" sz="1598" u="none" cap="none" strike="noStrike">
                <a:solidFill>
                  <a:schemeClr val="dk1"/>
                </a:solidFill>
                <a:latin typeface="Calibri"/>
                <a:ea typeface="Calibri"/>
                <a:cs typeface="Calibri"/>
                <a:sym typeface="Calibri"/>
              </a:endParaRPr>
            </a:p>
          </p:txBody>
        </p:sp>
      </p:grpSp>
      <p:sp>
        <p:nvSpPr>
          <p:cNvPr id="254" name="Google Shape;254;p24"/>
          <p:cNvSpPr txBox="1"/>
          <p:nvPr/>
        </p:nvSpPr>
        <p:spPr>
          <a:xfrm>
            <a:off x="9336375" y="1865875"/>
            <a:ext cx="7418100" cy="1911300"/>
          </a:xfrm>
          <a:prstGeom prst="rect">
            <a:avLst/>
          </a:prstGeom>
          <a:noFill/>
          <a:ln>
            <a:noFill/>
          </a:ln>
        </p:spPr>
        <p:txBody>
          <a:bodyPr anchorCtr="0" anchor="t" bIns="91425" lIns="91425" spcFirstLastPara="1" rIns="91425" wrap="square" tIns="91425">
            <a:spAutoFit/>
          </a:bodyPr>
          <a:lstStyle/>
          <a:p>
            <a:pPr indent="0" lvl="0" marL="0" rtl="0" algn="l">
              <a:lnSpc>
                <a:spcPct val="120004"/>
              </a:lnSpc>
              <a:spcBef>
                <a:spcPts val="0"/>
              </a:spcBef>
              <a:spcAft>
                <a:spcPts val="0"/>
              </a:spcAft>
              <a:buNone/>
            </a:pPr>
            <a:r>
              <a:rPr lang="en-US" sz="3299">
                <a:solidFill>
                  <a:srgbClr val="2C3045"/>
                </a:solidFill>
                <a:latin typeface="Livvic"/>
                <a:ea typeface="Livvic"/>
                <a:cs typeface="Livvic"/>
                <a:sym typeface="Livvic"/>
              </a:rPr>
              <a:t>According to NHS data in the past decade childhood outdoor accidents have reduced:</a:t>
            </a:r>
            <a:endParaRPr sz="400">
              <a:solidFill>
                <a:schemeClr val="dk1"/>
              </a:solidFill>
              <a:latin typeface="Livvic"/>
              <a:ea typeface="Livvic"/>
              <a:cs typeface="Livvic"/>
              <a:sym typeface="Livvic"/>
            </a:endParaRPr>
          </a:p>
        </p:txBody>
      </p:sp>
      <p:sp>
        <p:nvSpPr>
          <p:cNvPr id="255" name="Google Shape;255;p24"/>
          <p:cNvSpPr txBox="1"/>
          <p:nvPr/>
        </p:nvSpPr>
        <p:spPr>
          <a:xfrm>
            <a:off x="11950575" y="3600850"/>
            <a:ext cx="4158900" cy="2406300"/>
          </a:xfrm>
          <a:prstGeom prst="rect">
            <a:avLst/>
          </a:prstGeom>
          <a:noFill/>
          <a:ln>
            <a:noFill/>
          </a:ln>
        </p:spPr>
        <p:txBody>
          <a:bodyPr anchorCtr="0" anchor="t" bIns="91425" lIns="91425" spcFirstLastPara="1" rIns="91425" wrap="square" tIns="91425">
            <a:spAutoFit/>
          </a:bodyPr>
          <a:lstStyle/>
          <a:p>
            <a:pPr indent="0" lvl="0" marL="0" rtl="0" algn="l">
              <a:lnSpc>
                <a:spcPct val="120002"/>
              </a:lnSpc>
              <a:spcBef>
                <a:spcPts val="0"/>
              </a:spcBef>
              <a:spcAft>
                <a:spcPts val="0"/>
              </a:spcAft>
              <a:buNone/>
            </a:pPr>
            <a:r>
              <a:rPr lang="en-US" sz="14433">
                <a:solidFill>
                  <a:srgbClr val="2C3045"/>
                </a:solidFill>
              </a:rPr>
              <a:t>70%</a:t>
            </a:r>
            <a:endParaRPr/>
          </a:p>
        </p:txBody>
      </p:sp>
      <p:sp>
        <p:nvSpPr>
          <p:cNvPr id="256" name="Google Shape;256;p24"/>
          <p:cNvSpPr/>
          <p:nvPr/>
        </p:nvSpPr>
        <p:spPr>
          <a:xfrm rot="5400000">
            <a:off x="10751138" y="4467101"/>
            <a:ext cx="888034" cy="673796"/>
          </a:xfrm>
          <a:custGeom>
            <a:rect b="b" l="l" r="r" t="t"/>
            <a:pathLst>
              <a:path extrusionOk="0" h="673796" w="888034">
                <a:moveTo>
                  <a:pt x="0" y="0"/>
                </a:moveTo>
                <a:lnTo>
                  <a:pt x="888035" y="0"/>
                </a:lnTo>
                <a:lnTo>
                  <a:pt x="888035" y="673796"/>
                </a:lnTo>
                <a:lnTo>
                  <a:pt x="0" y="673796"/>
                </a:lnTo>
                <a:lnTo>
                  <a:pt x="0" y="0"/>
                </a:lnTo>
                <a:close/>
              </a:path>
            </a:pathLst>
          </a:custGeom>
          <a:blipFill rotWithShape="1">
            <a:blip r:embed="rId4">
              <a:alphaModFix/>
            </a:blip>
            <a:stretch>
              <a:fillRect b="0" l="0" r="0" t="0"/>
            </a:stretch>
          </a:blipFill>
          <a:ln>
            <a:noFill/>
          </a:ln>
        </p:spPr>
      </p:sp>
      <p:sp>
        <p:nvSpPr>
          <p:cNvPr id="257" name="Google Shape;257;p24"/>
          <p:cNvSpPr txBox="1"/>
          <p:nvPr/>
        </p:nvSpPr>
        <p:spPr>
          <a:xfrm>
            <a:off x="12049328" y="7494443"/>
            <a:ext cx="4259700" cy="230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5000" u="none" cap="none" strike="noStrike">
                <a:solidFill>
                  <a:srgbClr val="2C3045"/>
                </a:solidFill>
                <a:latin typeface="Arial"/>
                <a:ea typeface="Arial"/>
                <a:cs typeface="Arial"/>
                <a:sym typeface="Arial"/>
              </a:rPr>
              <a:t>93%</a:t>
            </a:r>
            <a:endParaRPr/>
          </a:p>
        </p:txBody>
      </p:sp>
      <p:sp>
        <p:nvSpPr>
          <p:cNvPr id="258" name="Google Shape;258;p24"/>
          <p:cNvSpPr/>
          <p:nvPr/>
        </p:nvSpPr>
        <p:spPr>
          <a:xfrm rot="-5400000">
            <a:off x="10869963" y="8429029"/>
            <a:ext cx="888034" cy="673796"/>
          </a:xfrm>
          <a:custGeom>
            <a:rect b="b" l="l" r="r" t="t"/>
            <a:pathLst>
              <a:path extrusionOk="0" h="673796" w="888034">
                <a:moveTo>
                  <a:pt x="0" y="0"/>
                </a:moveTo>
                <a:lnTo>
                  <a:pt x="888035" y="0"/>
                </a:lnTo>
                <a:lnTo>
                  <a:pt x="888035" y="673796"/>
                </a:lnTo>
                <a:lnTo>
                  <a:pt x="0" y="673796"/>
                </a:lnTo>
                <a:lnTo>
                  <a:pt x="0" y="0"/>
                </a:lnTo>
                <a:close/>
              </a:path>
            </a:pathLst>
          </a:custGeom>
          <a:blipFill rotWithShape="1">
            <a:blip r:embed="rId4">
              <a:alphaModFix/>
            </a:blip>
            <a:stretch>
              <a:fillRect b="0" l="0" r="0" t="0"/>
            </a:stretch>
          </a:blipFill>
          <a:ln>
            <a:noFill/>
          </a:ln>
        </p:spPr>
      </p:sp>
      <p:sp>
        <p:nvSpPr>
          <p:cNvPr id="259" name="Google Shape;259;p24"/>
          <p:cNvSpPr txBox="1"/>
          <p:nvPr/>
        </p:nvSpPr>
        <p:spPr>
          <a:xfrm>
            <a:off x="9466575" y="6212950"/>
            <a:ext cx="7418100" cy="769500"/>
          </a:xfrm>
          <a:prstGeom prst="rect">
            <a:avLst/>
          </a:prstGeom>
          <a:noFill/>
          <a:ln>
            <a:noFill/>
          </a:ln>
        </p:spPr>
        <p:txBody>
          <a:bodyPr anchorCtr="0" anchor="t" bIns="91425" lIns="91425" spcFirstLastPara="1" rIns="91425" wrap="square" tIns="91425">
            <a:spAutoFit/>
          </a:bodyPr>
          <a:lstStyle/>
          <a:p>
            <a:pPr indent="0" lvl="0" marL="0" rtl="0" algn="l">
              <a:lnSpc>
                <a:spcPct val="120004"/>
              </a:lnSpc>
              <a:spcBef>
                <a:spcPts val="0"/>
              </a:spcBef>
              <a:spcAft>
                <a:spcPts val="0"/>
              </a:spcAft>
              <a:buNone/>
            </a:pPr>
            <a:r>
              <a:rPr lang="en-US" sz="3799">
                <a:solidFill>
                  <a:srgbClr val="2C3045"/>
                </a:solidFill>
                <a:latin typeface="Livvic"/>
                <a:ea typeface="Livvic"/>
                <a:cs typeface="Livvic"/>
                <a:sym typeface="Livvic"/>
              </a:rPr>
              <a:t>but self-harm has increased:</a:t>
            </a:r>
            <a:endParaRPr sz="900">
              <a:solidFill>
                <a:schemeClr val="dk1"/>
              </a:solidFill>
              <a:latin typeface="Livvic"/>
              <a:ea typeface="Livvic"/>
              <a:cs typeface="Livvic"/>
              <a:sym typeface="Livv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3" name="Shape 263"/>
        <p:cNvGrpSpPr/>
        <p:nvPr/>
      </p:nvGrpSpPr>
      <p:grpSpPr>
        <a:xfrm>
          <a:off x="0" y="0"/>
          <a:ext cx="0" cy="0"/>
          <a:chOff x="0" y="0"/>
          <a:chExt cx="0" cy="0"/>
        </a:xfrm>
      </p:grpSpPr>
      <p:sp>
        <p:nvSpPr>
          <p:cNvPr id="264" name="Google Shape;264;p25"/>
          <p:cNvSpPr/>
          <p:nvPr/>
        </p:nvSpPr>
        <p:spPr>
          <a:xfrm>
            <a:off x="392643" y="421343"/>
            <a:ext cx="1488198" cy="555298"/>
          </a:xfrm>
          <a:custGeom>
            <a:rect b="b" l="l" r="r" t="t"/>
            <a:pathLst>
              <a:path extrusionOk="0" h="555298" w="1488198">
                <a:moveTo>
                  <a:pt x="0" y="0"/>
                </a:moveTo>
                <a:lnTo>
                  <a:pt x="1488198" y="0"/>
                </a:lnTo>
                <a:lnTo>
                  <a:pt x="1488198" y="555298"/>
                </a:lnTo>
                <a:lnTo>
                  <a:pt x="0" y="555298"/>
                </a:lnTo>
                <a:lnTo>
                  <a:pt x="0" y="0"/>
                </a:lnTo>
                <a:close/>
              </a:path>
            </a:pathLst>
          </a:custGeom>
          <a:blipFill rotWithShape="1">
            <a:blip r:embed="rId3">
              <a:alphaModFix/>
            </a:blip>
            <a:stretch>
              <a:fillRect b="0" l="0" r="0" t="0"/>
            </a:stretch>
          </a:blipFill>
          <a:ln>
            <a:noFill/>
          </a:ln>
        </p:spPr>
      </p:sp>
      <p:grpSp>
        <p:nvGrpSpPr>
          <p:cNvPr id="265" name="Google Shape;265;p25"/>
          <p:cNvGrpSpPr/>
          <p:nvPr/>
        </p:nvGrpSpPr>
        <p:grpSpPr>
          <a:xfrm>
            <a:off x="9144000" y="204352"/>
            <a:ext cx="8644917" cy="9660537"/>
            <a:chOff x="0" y="-57150"/>
            <a:chExt cx="2276851" cy="2544339"/>
          </a:xfrm>
        </p:grpSpPr>
        <p:sp>
          <p:nvSpPr>
            <p:cNvPr id="266" name="Google Shape;266;p25"/>
            <p:cNvSpPr/>
            <p:nvPr/>
          </p:nvSpPr>
          <p:spPr>
            <a:xfrm>
              <a:off x="0" y="0"/>
              <a:ext cx="2276851" cy="2487189"/>
            </a:xfrm>
            <a:custGeom>
              <a:rect b="b" l="l" r="r" t="t"/>
              <a:pathLst>
                <a:path extrusionOk="0" h="2487189" w="2276851">
                  <a:moveTo>
                    <a:pt x="26866" y="0"/>
                  </a:moveTo>
                  <a:lnTo>
                    <a:pt x="2249984" y="0"/>
                  </a:lnTo>
                  <a:cubicBezTo>
                    <a:pt x="2264822" y="0"/>
                    <a:pt x="2276851" y="12028"/>
                    <a:pt x="2276851" y="26866"/>
                  </a:cubicBezTo>
                  <a:lnTo>
                    <a:pt x="2276851" y="2460323"/>
                  </a:lnTo>
                  <a:cubicBezTo>
                    <a:pt x="2276851" y="2467448"/>
                    <a:pt x="2274020" y="2474282"/>
                    <a:pt x="2268982" y="2479320"/>
                  </a:cubicBezTo>
                  <a:cubicBezTo>
                    <a:pt x="2263943" y="2484358"/>
                    <a:pt x="2257110" y="2487189"/>
                    <a:pt x="2249984" y="2487189"/>
                  </a:cubicBezTo>
                  <a:lnTo>
                    <a:pt x="26866" y="2487189"/>
                  </a:lnTo>
                  <a:cubicBezTo>
                    <a:pt x="12028" y="2487189"/>
                    <a:pt x="0" y="2475161"/>
                    <a:pt x="0" y="2460323"/>
                  </a:cubicBezTo>
                  <a:lnTo>
                    <a:pt x="0" y="26866"/>
                  </a:lnTo>
                  <a:cubicBezTo>
                    <a:pt x="0" y="19741"/>
                    <a:pt x="2831" y="12907"/>
                    <a:pt x="7869" y="7869"/>
                  </a:cubicBezTo>
                  <a:cubicBezTo>
                    <a:pt x="12907" y="2831"/>
                    <a:pt x="19741" y="0"/>
                    <a:pt x="26866" y="0"/>
                  </a:cubicBezTo>
                  <a:close/>
                </a:path>
              </a:pathLst>
            </a:custGeom>
            <a:solidFill>
              <a:srgbClr val="CFB2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5"/>
            <p:cNvSpPr txBox="1"/>
            <p:nvPr/>
          </p:nvSpPr>
          <p:spPr>
            <a:xfrm>
              <a:off x="0" y="-57150"/>
              <a:ext cx="2276851" cy="2544339"/>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8" name="Google Shape;268;p25"/>
          <p:cNvSpPr/>
          <p:nvPr/>
        </p:nvSpPr>
        <p:spPr>
          <a:xfrm>
            <a:off x="9568133" y="1946396"/>
            <a:ext cx="7837640" cy="5995795"/>
          </a:xfrm>
          <a:custGeom>
            <a:rect b="b" l="l" r="r" t="t"/>
            <a:pathLst>
              <a:path extrusionOk="0" h="5995795" w="7837640">
                <a:moveTo>
                  <a:pt x="0" y="0"/>
                </a:moveTo>
                <a:lnTo>
                  <a:pt x="7837640" y="0"/>
                </a:lnTo>
                <a:lnTo>
                  <a:pt x="7837640" y="5995795"/>
                </a:lnTo>
                <a:lnTo>
                  <a:pt x="0" y="5995795"/>
                </a:lnTo>
                <a:lnTo>
                  <a:pt x="0" y="0"/>
                </a:lnTo>
                <a:close/>
              </a:path>
            </a:pathLst>
          </a:custGeom>
          <a:blipFill rotWithShape="1">
            <a:blip r:embed="rId4">
              <a:alphaModFix/>
            </a:blip>
            <a:stretch>
              <a:fillRect b="0" l="0" r="0" t="0"/>
            </a:stretch>
          </a:blipFill>
          <a:ln>
            <a:noFill/>
          </a:ln>
        </p:spPr>
      </p:sp>
      <p:sp>
        <p:nvSpPr>
          <p:cNvPr id="269" name="Google Shape;269;p25"/>
          <p:cNvSpPr/>
          <p:nvPr/>
        </p:nvSpPr>
        <p:spPr>
          <a:xfrm>
            <a:off x="476680" y="2573343"/>
            <a:ext cx="6753794" cy="7291546"/>
          </a:xfrm>
          <a:custGeom>
            <a:rect b="b" l="l" r="r" t="t"/>
            <a:pathLst>
              <a:path extrusionOk="0" h="7291546" w="6753794">
                <a:moveTo>
                  <a:pt x="0" y="0"/>
                </a:moveTo>
                <a:lnTo>
                  <a:pt x="6753794" y="0"/>
                </a:lnTo>
                <a:lnTo>
                  <a:pt x="6753794" y="7291546"/>
                </a:lnTo>
                <a:lnTo>
                  <a:pt x="0" y="7291546"/>
                </a:lnTo>
                <a:lnTo>
                  <a:pt x="0" y="0"/>
                </a:lnTo>
                <a:close/>
              </a:path>
            </a:pathLst>
          </a:custGeom>
          <a:blipFill rotWithShape="1">
            <a:blip r:embed="rId5">
              <a:alphaModFix/>
            </a:blip>
            <a:stretch>
              <a:fillRect b="0" l="0" r="0" t="0"/>
            </a:stretch>
          </a:blipFill>
          <a:ln>
            <a:noFill/>
          </a:ln>
        </p:spPr>
      </p:sp>
      <p:sp>
        <p:nvSpPr>
          <p:cNvPr id="270" name="Google Shape;270;p25"/>
          <p:cNvSpPr txBox="1"/>
          <p:nvPr/>
        </p:nvSpPr>
        <p:spPr>
          <a:xfrm>
            <a:off x="2296317" y="554856"/>
            <a:ext cx="4068496" cy="24064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2C3045"/>
                </a:solidFill>
                <a:latin typeface="Arial"/>
                <a:ea typeface="Arial"/>
                <a:cs typeface="Arial"/>
                <a:sym typeface="Arial"/>
              </a:rPr>
              <a:t>LET’S TALK ABOUT OUR KIDS AND THEIR TECH</a:t>
            </a:r>
            <a:endParaRPr/>
          </a:p>
        </p:txBody>
      </p:sp>
      <p:sp>
        <p:nvSpPr>
          <p:cNvPr id="271" name="Google Shape;271;p25"/>
          <p:cNvSpPr txBox="1"/>
          <p:nvPr/>
        </p:nvSpPr>
        <p:spPr>
          <a:xfrm>
            <a:off x="392643" y="1382557"/>
            <a:ext cx="7459915" cy="811421"/>
          </a:xfrm>
          <a:prstGeom prst="rect">
            <a:avLst/>
          </a:prstGeom>
          <a:noFill/>
          <a:ln>
            <a:noFill/>
          </a:ln>
        </p:spPr>
        <p:txBody>
          <a:bodyPr anchorCtr="0" anchor="t" bIns="0" lIns="0" spcFirstLastPara="1" rIns="0" wrap="square" tIns="0">
            <a:spAutoFit/>
          </a:bodyPr>
          <a:lstStyle/>
          <a:p>
            <a:pPr indent="0" lvl="0" marL="0" marR="0" rtl="0" algn="l">
              <a:lnSpc>
                <a:spcPct val="98000"/>
              </a:lnSpc>
              <a:spcBef>
                <a:spcPts val="0"/>
              </a:spcBef>
              <a:spcAft>
                <a:spcPts val="0"/>
              </a:spcAft>
              <a:buNone/>
            </a:pPr>
            <a:r>
              <a:rPr b="0" i="0" lang="en-US" sz="6200" u="none" cap="none" strike="noStrike">
                <a:solidFill>
                  <a:srgbClr val="2C3045"/>
                </a:solidFill>
                <a:latin typeface="Arial"/>
                <a:ea typeface="Arial"/>
                <a:cs typeface="Arial"/>
                <a:sym typeface="Arial"/>
              </a:rPr>
              <a:t>Comparison</a:t>
            </a:r>
            <a:endParaRPr/>
          </a:p>
        </p:txBody>
      </p:sp>
      <p:sp>
        <p:nvSpPr>
          <p:cNvPr id="272" name="Google Shape;272;p25"/>
          <p:cNvSpPr txBox="1"/>
          <p:nvPr/>
        </p:nvSpPr>
        <p:spPr>
          <a:xfrm>
            <a:off x="9568133" y="795503"/>
            <a:ext cx="5935994" cy="6477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299" u="none" cap="none" strike="noStrike">
                <a:solidFill>
                  <a:srgbClr val="2C3045"/>
                </a:solidFill>
                <a:latin typeface="Arial"/>
                <a:ea typeface="Arial"/>
                <a:cs typeface="Arial"/>
                <a:sym typeface="Arial"/>
              </a:rPr>
              <a:t>Satisfied with Oneself</a:t>
            </a:r>
            <a:endParaRPr/>
          </a:p>
        </p:txBody>
      </p:sp>
      <p:sp>
        <p:nvSpPr>
          <p:cNvPr id="273" name="Google Shape;273;p25"/>
          <p:cNvSpPr txBox="1"/>
          <p:nvPr/>
        </p:nvSpPr>
        <p:spPr>
          <a:xfrm>
            <a:off x="1200914" y="4431549"/>
            <a:ext cx="5305327" cy="4013835"/>
          </a:xfrm>
          <a:prstGeom prst="rect">
            <a:avLst/>
          </a:prstGeom>
          <a:noFill/>
          <a:ln>
            <a:noFill/>
          </a:ln>
        </p:spPr>
        <p:txBody>
          <a:bodyPr anchorCtr="0" anchor="t" bIns="0" lIns="0" spcFirstLastPara="1" rIns="0" wrap="square" tIns="0">
            <a:spAutoFit/>
          </a:bodyPr>
          <a:lstStyle/>
          <a:p>
            <a:pPr indent="0" lvl="0" marL="0" marR="0" rtl="0" algn="ctr">
              <a:lnSpc>
                <a:spcPct val="110002"/>
              </a:lnSpc>
              <a:spcBef>
                <a:spcPts val="0"/>
              </a:spcBef>
              <a:spcAft>
                <a:spcPts val="0"/>
              </a:spcAft>
              <a:buNone/>
            </a:pPr>
            <a:r>
              <a:rPr b="0" i="0" lang="en-US" sz="4799" u="none" cap="none" strike="noStrike">
                <a:solidFill>
                  <a:srgbClr val="2C3045"/>
                </a:solidFill>
                <a:latin typeface="Arial"/>
                <a:ea typeface="Arial"/>
                <a:cs typeface="Arial"/>
                <a:sym typeface="Arial"/>
              </a:rPr>
              <a:t>Young people are comparing their real selves with other peoples’ curated images and highlight reels.</a:t>
            </a:r>
            <a:endParaRPr/>
          </a:p>
        </p:txBody>
      </p:sp>
      <p:sp>
        <p:nvSpPr>
          <p:cNvPr id="274" name="Google Shape;274;p25"/>
          <p:cNvSpPr txBox="1"/>
          <p:nvPr/>
        </p:nvSpPr>
        <p:spPr>
          <a:xfrm>
            <a:off x="1143764" y="2736903"/>
            <a:ext cx="5362477" cy="399415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7999" u="none" cap="none" strike="noStrike">
                <a:solidFill>
                  <a:srgbClr val="2C3045"/>
                </a:solidFill>
                <a:latin typeface="Arial"/>
                <a:ea typeface="Arial"/>
                <a:cs typeface="Arial"/>
                <a:sym typeface="Arial"/>
              </a:rPr>
              <a:t>“</a:t>
            </a:r>
            <a:endParaRPr/>
          </a:p>
        </p:txBody>
      </p:sp>
      <p:sp>
        <p:nvSpPr>
          <p:cNvPr id="275" name="Google Shape;275;p25"/>
          <p:cNvSpPr txBox="1"/>
          <p:nvPr/>
        </p:nvSpPr>
        <p:spPr>
          <a:xfrm>
            <a:off x="9568133" y="8388234"/>
            <a:ext cx="6784164" cy="44830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600" u="none" cap="none" strike="noStrike">
                <a:solidFill>
                  <a:srgbClr val="2C3045"/>
                </a:solidFill>
                <a:latin typeface="Arial"/>
                <a:ea typeface="Arial"/>
                <a:cs typeface="Arial"/>
                <a:sym typeface="Arial"/>
              </a:rPr>
              <a:t>MONITORING THE FUTURE</a:t>
            </a:r>
            <a:endParaRPr/>
          </a:p>
        </p:txBody>
      </p:sp>
      <p:sp>
        <p:nvSpPr>
          <p:cNvPr id="276" name="Google Shape;276;p25"/>
          <p:cNvSpPr txBox="1"/>
          <p:nvPr/>
        </p:nvSpPr>
        <p:spPr>
          <a:xfrm>
            <a:off x="9568133" y="8870864"/>
            <a:ext cx="7604075" cy="44830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600" u="none" cap="none" strike="noStrike">
                <a:solidFill>
                  <a:srgbClr val="2C3045"/>
                </a:solidFill>
                <a:latin typeface="Arial"/>
                <a:ea typeface="Arial"/>
                <a:cs typeface="Arial"/>
                <a:sym typeface="Arial"/>
              </a:rPr>
              <a:t>Figure from The Anxious Generation, Jonathan Haidt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0" name="Shape 280"/>
        <p:cNvGrpSpPr/>
        <p:nvPr/>
      </p:nvGrpSpPr>
      <p:grpSpPr>
        <a:xfrm>
          <a:off x="0" y="0"/>
          <a:ext cx="0" cy="0"/>
          <a:chOff x="0" y="0"/>
          <a:chExt cx="0" cy="0"/>
        </a:xfrm>
      </p:grpSpPr>
      <p:sp>
        <p:nvSpPr>
          <p:cNvPr id="281" name="Google Shape;281;p26"/>
          <p:cNvSpPr txBox="1"/>
          <p:nvPr/>
        </p:nvSpPr>
        <p:spPr>
          <a:xfrm>
            <a:off x="392643" y="1382557"/>
            <a:ext cx="9144490" cy="811421"/>
          </a:xfrm>
          <a:prstGeom prst="rect">
            <a:avLst/>
          </a:prstGeom>
          <a:noFill/>
          <a:ln>
            <a:noFill/>
          </a:ln>
        </p:spPr>
        <p:txBody>
          <a:bodyPr anchorCtr="0" anchor="t" bIns="0" lIns="0" spcFirstLastPara="1" rIns="0" wrap="square" tIns="0">
            <a:spAutoFit/>
          </a:bodyPr>
          <a:lstStyle/>
          <a:p>
            <a:pPr indent="0" lvl="0" marL="0" marR="0" rtl="0" algn="l">
              <a:lnSpc>
                <a:spcPct val="98000"/>
              </a:lnSpc>
              <a:spcBef>
                <a:spcPts val="0"/>
              </a:spcBef>
              <a:spcAft>
                <a:spcPts val="0"/>
              </a:spcAft>
              <a:buNone/>
            </a:pPr>
            <a:r>
              <a:rPr b="0" i="0" lang="en-US" sz="6200" u="none" cap="none" strike="noStrike">
                <a:solidFill>
                  <a:srgbClr val="2C3045"/>
                </a:solidFill>
                <a:latin typeface="Arial"/>
                <a:ea typeface="Arial"/>
                <a:cs typeface="Arial"/>
                <a:sym typeface="Arial"/>
              </a:rPr>
              <a:t>The TikTok Experiment</a:t>
            </a:r>
            <a:endParaRPr/>
          </a:p>
        </p:txBody>
      </p:sp>
      <p:sp>
        <p:nvSpPr>
          <p:cNvPr id="282" name="Google Shape;282;p26"/>
          <p:cNvSpPr/>
          <p:nvPr/>
        </p:nvSpPr>
        <p:spPr>
          <a:xfrm>
            <a:off x="392643" y="2470203"/>
            <a:ext cx="4739746" cy="7348389"/>
          </a:xfrm>
          <a:custGeom>
            <a:rect b="b" l="l" r="r" t="t"/>
            <a:pathLst>
              <a:path extrusionOk="0" h="7348389" w="4739746">
                <a:moveTo>
                  <a:pt x="0" y="0"/>
                </a:moveTo>
                <a:lnTo>
                  <a:pt x="4739746" y="0"/>
                </a:lnTo>
                <a:lnTo>
                  <a:pt x="4739746" y="7348389"/>
                </a:lnTo>
                <a:lnTo>
                  <a:pt x="0" y="7348389"/>
                </a:lnTo>
                <a:lnTo>
                  <a:pt x="0" y="0"/>
                </a:lnTo>
                <a:close/>
              </a:path>
            </a:pathLst>
          </a:custGeom>
          <a:blipFill rotWithShape="1">
            <a:blip r:embed="rId3">
              <a:alphaModFix/>
            </a:blip>
            <a:stretch>
              <a:fillRect b="-19861" l="-398" r="-398" t="0"/>
            </a:stretch>
          </a:blipFill>
          <a:ln>
            <a:noFill/>
          </a:ln>
        </p:spPr>
      </p:sp>
      <p:grpSp>
        <p:nvGrpSpPr>
          <p:cNvPr id="283" name="Google Shape;283;p26"/>
          <p:cNvGrpSpPr/>
          <p:nvPr/>
        </p:nvGrpSpPr>
        <p:grpSpPr>
          <a:xfrm>
            <a:off x="9236729" y="1032215"/>
            <a:ext cx="8644917" cy="1717393"/>
            <a:chOff x="0" y="-57150"/>
            <a:chExt cx="2276851" cy="452317"/>
          </a:xfrm>
        </p:grpSpPr>
        <p:sp>
          <p:nvSpPr>
            <p:cNvPr id="284" name="Google Shape;284;p26"/>
            <p:cNvSpPr/>
            <p:nvPr/>
          </p:nvSpPr>
          <p:spPr>
            <a:xfrm>
              <a:off x="0" y="0"/>
              <a:ext cx="2276851" cy="395167"/>
            </a:xfrm>
            <a:custGeom>
              <a:rect b="b" l="l" r="r" t="t"/>
              <a:pathLst>
                <a:path extrusionOk="0" h="395167" w="2276851">
                  <a:moveTo>
                    <a:pt x="26866" y="0"/>
                  </a:moveTo>
                  <a:lnTo>
                    <a:pt x="2249984" y="0"/>
                  </a:lnTo>
                  <a:cubicBezTo>
                    <a:pt x="2264822" y="0"/>
                    <a:pt x="2276851" y="12028"/>
                    <a:pt x="2276851" y="26866"/>
                  </a:cubicBezTo>
                  <a:lnTo>
                    <a:pt x="2276851" y="368301"/>
                  </a:lnTo>
                  <a:cubicBezTo>
                    <a:pt x="2276851" y="375426"/>
                    <a:pt x="2274020" y="382260"/>
                    <a:pt x="2268982" y="387298"/>
                  </a:cubicBezTo>
                  <a:cubicBezTo>
                    <a:pt x="2263943" y="392337"/>
                    <a:pt x="2257110" y="395167"/>
                    <a:pt x="2249984" y="395167"/>
                  </a:cubicBezTo>
                  <a:lnTo>
                    <a:pt x="26866" y="395167"/>
                  </a:lnTo>
                  <a:cubicBezTo>
                    <a:pt x="19741" y="395167"/>
                    <a:pt x="12907" y="392337"/>
                    <a:pt x="7869" y="387298"/>
                  </a:cubicBezTo>
                  <a:cubicBezTo>
                    <a:pt x="2831" y="382260"/>
                    <a:pt x="0" y="375426"/>
                    <a:pt x="0" y="368301"/>
                  </a:cubicBezTo>
                  <a:lnTo>
                    <a:pt x="0" y="26866"/>
                  </a:lnTo>
                  <a:cubicBezTo>
                    <a:pt x="0" y="19741"/>
                    <a:pt x="2831" y="12907"/>
                    <a:pt x="7869" y="7869"/>
                  </a:cubicBezTo>
                  <a:cubicBezTo>
                    <a:pt x="12907" y="2831"/>
                    <a:pt x="19741" y="0"/>
                    <a:pt x="26866" y="0"/>
                  </a:cubicBezTo>
                  <a:close/>
                </a:path>
              </a:pathLst>
            </a:custGeom>
            <a:solidFill>
              <a:srgbClr val="C2A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6"/>
            <p:cNvSpPr txBox="1"/>
            <p:nvPr/>
          </p:nvSpPr>
          <p:spPr>
            <a:xfrm>
              <a:off x="0" y="-57150"/>
              <a:ext cx="2276851" cy="452317"/>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26"/>
          <p:cNvGrpSpPr/>
          <p:nvPr/>
        </p:nvGrpSpPr>
        <p:grpSpPr>
          <a:xfrm>
            <a:off x="9236729" y="2918987"/>
            <a:ext cx="8644917" cy="1717393"/>
            <a:chOff x="0" y="-57150"/>
            <a:chExt cx="2276851" cy="452317"/>
          </a:xfrm>
        </p:grpSpPr>
        <p:sp>
          <p:nvSpPr>
            <p:cNvPr id="287" name="Google Shape;287;p26"/>
            <p:cNvSpPr/>
            <p:nvPr/>
          </p:nvSpPr>
          <p:spPr>
            <a:xfrm>
              <a:off x="0" y="0"/>
              <a:ext cx="2276851" cy="395167"/>
            </a:xfrm>
            <a:custGeom>
              <a:rect b="b" l="l" r="r" t="t"/>
              <a:pathLst>
                <a:path extrusionOk="0" h="395167" w="2276851">
                  <a:moveTo>
                    <a:pt x="26866" y="0"/>
                  </a:moveTo>
                  <a:lnTo>
                    <a:pt x="2249984" y="0"/>
                  </a:lnTo>
                  <a:cubicBezTo>
                    <a:pt x="2264822" y="0"/>
                    <a:pt x="2276851" y="12028"/>
                    <a:pt x="2276851" y="26866"/>
                  </a:cubicBezTo>
                  <a:lnTo>
                    <a:pt x="2276851" y="368301"/>
                  </a:lnTo>
                  <a:cubicBezTo>
                    <a:pt x="2276851" y="375426"/>
                    <a:pt x="2274020" y="382260"/>
                    <a:pt x="2268982" y="387298"/>
                  </a:cubicBezTo>
                  <a:cubicBezTo>
                    <a:pt x="2263943" y="392337"/>
                    <a:pt x="2257110" y="395167"/>
                    <a:pt x="2249984" y="395167"/>
                  </a:cubicBezTo>
                  <a:lnTo>
                    <a:pt x="26866" y="395167"/>
                  </a:lnTo>
                  <a:cubicBezTo>
                    <a:pt x="19741" y="395167"/>
                    <a:pt x="12907" y="392337"/>
                    <a:pt x="7869" y="387298"/>
                  </a:cubicBezTo>
                  <a:cubicBezTo>
                    <a:pt x="2831" y="382260"/>
                    <a:pt x="0" y="375426"/>
                    <a:pt x="0" y="368301"/>
                  </a:cubicBezTo>
                  <a:lnTo>
                    <a:pt x="0" y="26866"/>
                  </a:lnTo>
                  <a:cubicBezTo>
                    <a:pt x="0" y="19741"/>
                    <a:pt x="2831" y="12907"/>
                    <a:pt x="7869" y="7869"/>
                  </a:cubicBezTo>
                  <a:cubicBezTo>
                    <a:pt x="12907" y="2831"/>
                    <a:pt x="19741" y="0"/>
                    <a:pt x="26866" y="0"/>
                  </a:cubicBezTo>
                  <a:close/>
                </a:path>
              </a:pathLst>
            </a:custGeom>
            <a:solidFill>
              <a:srgbClr val="C2A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6"/>
            <p:cNvSpPr txBox="1"/>
            <p:nvPr/>
          </p:nvSpPr>
          <p:spPr>
            <a:xfrm>
              <a:off x="0" y="-57150"/>
              <a:ext cx="2276851" cy="452317"/>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 name="Google Shape;289;p26"/>
          <p:cNvGrpSpPr/>
          <p:nvPr/>
        </p:nvGrpSpPr>
        <p:grpSpPr>
          <a:xfrm>
            <a:off x="9236729" y="4809914"/>
            <a:ext cx="8644917" cy="2150127"/>
            <a:chOff x="0" y="-57150"/>
            <a:chExt cx="2276851" cy="566289"/>
          </a:xfrm>
        </p:grpSpPr>
        <p:sp>
          <p:nvSpPr>
            <p:cNvPr id="290" name="Google Shape;290;p26"/>
            <p:cNvSpPr/>
            <p:nvPr/>
          </p:nvSpPr>
          <p:spPr>
            <a:xfrm>
              <a:off x="0" y="0"/>
              <a:ext cx="2276851" cy="509139"/>
            </a:xfrm>
            <a:custGeom>
              <a:rect b="b" l="l" r="r" t="t"/>
              <a:pathLst>
                <a:path extrusionOk="0" h="509139" w="2276851">
                  <a:moveTo>
                    <a:pt x="26866" y="0"/>
                  </a:moveTo>
                  <a:lnTo>
                    <a:pt x="2249984" y="0"/>
                  </a:lnTo>
                  <a:cubicBezTo>
                    <a:pt x="2264822" y="0"/>
                    <a:pt x="2276851" y="12028"/>
                    <a:pt x="2276851" y="26866"/>
                  </a:cubicBezTo>
                  <a:lnTo>
                    <a:pt x="2276851" y="482272"/>
                  </a:lnTo>
                  <a:cubicBezTo>
                    <a:pt x="2276851" y="489398"/>
                    <a:pt x="2274020" y="496231"/>
                    <a:pt x="2268982" y="501270"/>
                  </a:cubicBezTo>
                  <a:cubicBezTo>
                    <a:pt x="2263943" y="506308"/>
                    <a:pt x="2257110" y="509139"/>
                    <a:pt x="2249984" y="509139"/>
                  </a:cubicBezTo>
                  <a:lnTo>
                    <a:pt x="26866" y="509139"/>
                  </a:lnTo>
                  <a:cubicBezTo>
                    <a:pt x="12028" y="509139"/>
                    <a:pt x="0" y="497110"/>
                    <a:pt x="0" y="482272"/>
                  </a:cubicBezTo>
                  <a:lnTo>
                    <a:pt x="0" y="26866"/>
                  </a:lnTo>
                  <a:cubicBezTo>
                    <a:pt x="0" y="19741"/>
                    <a:pt x="2831" y="12907"/>
                    <a:pt x="7869" y="7869"/>
                  </a:cubicBezTo>
                  <a:cubicBezTo>
                    <a:pt x="12907" y="2831"/>
                    <a:pt x="19741" y="0"/>
                    <a:pt x="26866" y="0"/>
                  </a:cubicBezTo>
                  <a:close/>
                </a:path>
              </a:pathLst>
            </a:custGeom>
            <a:solidFill>
              <a:srgbClr val="C2A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6"/>
            <p:cNvSpPr txBox="1"/>
            <p:nvPr/>
          </p:nvSpPr>
          <p:spPr>
            <a:xfrm>
              <a:off x="0" y="-57150"/>
              <a:ext cx="2276851" cy="566289"/>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26"/>
          <p:cNvGrpSpPr/>
          <p:nvPr/>
        </p:nvGrpSpPr>
        <p:grpSpPr>
          <a:xfrm>
            <a:off x="9236729" y="7133576"/>
            <a:ext cx="8644917" cy="2675591"/>
            <a:chOff x="0" y="-57150"/>
            <a:chExt cx="2276851" cy="704683"/>
          </a:xfrm>
        </p:grpSpPr>
        <p:sp>
          <p:nvSpPr>
            <p:cNvPr id="293" name="Google Shape;293;p26"/>
            <p:cNvSpPr/>
            <p:nvPr/>
          </p:nvSpPr>
          <p:spPr>
            <a:xfrm>
              <a:off x="0" y="0"/>
              <a:ext cx="2276851" cy="647533"/>
            </a:xfrm>
            <a:custGeom>
              <a:rect b="b" l="l" r="r" t="t"/>
              <a:pathLst>
                <a:path extrusionOk="0" h="647533" w="2276851">
                  <a:moveTo>
                    <a:pt x="26866" y="0"/>
                  </a:moveTo>
                  <a:lnTo>
                    <a:pt x="2249984" y="0"/>
                  </a:lnTo>
                  <a:cubicBezTo>
                    <a:pt x="2264822" y="0"/>
                    <a:pt x="2276851" y="12028"/>
                    <a:pt x="2276851" y="26866"/>
                  </a:cubicBezTo>
                  <a:lnTo>
                    <a:pt x="2276851" y="620666"/>
                  </a:lnTo>
                  <a:cubicBezTo>
                    <a:pt x="2276851" y="627792"/>
                    <a:pt x="2274020" y="634625"/>
                    <a:pt x="2268982" y="639664"/>
                  </a:cubicBezTo>
                  <a:cubicBezTo>
                    <a:pt x="2263943" y="644702"/>
                    <a:pt x="2257110" y="647533"/>
                    <a:pt x="2249984" y="647533"/>
                  </a:cubicBezTo>
                  <a:lnTo>
                    <a:pt x="26866" y="647533"/>
                  </a:lnTo>
                  <a:cubicBezTo>
                    <a:pt x="19741" y="647533"/>
                    <a:pt x="12907" y="644702"/>
                    <a:pt x="7869" y="639664"/>
                  </a:cubicBezTo>
                  <a:cubicBezTo>
                    <a:pt x="2831" y="634625"/>
                    <a:pt x="0" y="627792"/>
                    <a:pt x="0" y="620666"/>
                  </a:cubicBezTo>
                  <a:lnTo>
                    <a:pt x="0" y="26866"/>
                  </a:lnTo>
                  <a:cubicBezTo>
                    <a:pt x="0" y="19741"/>
                    <a:pt x="2831" y="12907"/>
                    <a:pt x="7869" y="7869"/>
                  </a:cubicBezTo>
                  <a:cubicBezTo>
                    <a:pt x="12907" y="2831"/>
                    <a:pt x="19741" y="0"/>
                    <a:pt x="26866" y="0"/>
                  </a:cubicBezTo>
                  <a:close/>
                </a:path>
              </a:pathLst>
            </a:custGeom>
            <a:solidFill>
              <a:srgbClr val="C2A5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6"/>
            <p:cNvSpPr txBox="1"/>
            <p:nvPr/>
          </p:nvSpPr>
          <p:spPr>
            <a:xfrm>
              <a:off x="0" y="-57150"/>
              <a:ext cx="2276851" cy="704683"/>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5" name="Google Shape;295;p26"/>
          <p:cNvSpPr txBox="1"/>
          <p:nvPr/>
        </p:nvSpPr>
        <p:spPr>
          <a:xfrm>
            <a:off x="9709520" y="1524631"/>
            <a:ext cx="4068496" cy="34924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000" u="none" cap="none" strike="noStrike">
                <a:solidFill>
                  <a:srgbClr val="FFFFFF"/>
                </a:solidFill>
                <a:latin typeface="Arial"/>
                <a:ea typeface="Arial"/>
                <a:cs typeface="Arial"/>
                <a:sym typeface="Arial"/>
              </a:rPr>
              <a:t>01.</a:t>
            </a:r>
            <a:endParaRPr/>
          </a:p>
        </p:txBody>
      </p:sp>
      <p:sp>
        <p:nvSpPr>
          <p:cNvPr id="296" name="Google Shape;296;p26"/>
          <p:cNvSpPr txBox="1"/>
          <p:nvPr/>
        </p:nvSpPr>
        <p:spPr>
          <a:xfrm>
            <a:off x="9709520" y="3411403"/>
            <a:ext cx="4068496" cy="34924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000" u="none" cap="none" strike="noStrike">
                <a:solidFill>
                  <a:srgbClr val="FFFFFF"/>
                </a:solidFill>
                <a:latin typeface="Arial"/>
                <a:ea typeface="Arial"/>
                <a:cs typeface="Arial"/>
                <a:sym typeface="Arial"/>
              </a:rPr>
              <a:t>02.</a:t>
            </a:r>
            <a:endParaRPr/>
          </a:p>
        </p:txBody>
      </p:sp>
      <p:sp>
        <p:nvSpPr>
          <p:cNvPr id="297" name="Google Shape;297;p26"/>
          <p:cNvSpPr txBox="1"/>
          <p:nvPr/>
        </p:nvSpPr>
        <p:spPr>
          <a:xfrm>
            <a:off x="9709520" y="5302329"/>
            <a:ext cx="4068496" cy="34924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000" u="none" cap="none" strike="noStrike">
                <a:solidFill>
                  <a:srgbClr val="FFFFFF"/>
                </a:solidFill>
                <a:latin typeface="Arial"/>
                <a:ea typeface="Arial"/>
                <a:cs typeface="Arial"/>
                <a:sym typeface="Arial"/>
              </a:rPr>
              <a:t>03.</a:t>
            </a:r>
            <a:endParaRPr/>
          </a:p>
        </p:txBody>
      </p:sp>
      <p:sp>
        <p:nvSpPr>
          <p:cNvPr id="298" name="Google Shape;298;p26"/>
          <p:cNvSpPr txBox="1"/>
          <p:nvPr/>
        </p:nvSpPr>
        <p:spPr>
          <a:xfrm>
            <a:off x="9709520" y="7625990"/>
            <a:ext cx="4068496" cy="34924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000" u="none" cap="none" strike="noStrike">
                <a:solidFill>
                  <a:srgbClr val="FFFFFF"/>
                </a:solidFill>
                <a:latin typeface="Arial"/>
                <a:ea typeface="Arial"/>
                <a:cs typeface="Arial"/>
                <a:sym typeface="Arial"/>
              </a:rPr>
              <a:t>04.</a:t>
            </a:r>
            <a:endParaRPr/>
          </a:p>
        </p:txBody>
      </p:sp>
      <p:sp>
        <p:nvSpPr>
          <p:cNvPr id="299" name="Google Shape;299;p26"/>
          <p:cNvSpPr txBox="1"/>
          <p:nvPr/>
        </p:nvSpPr>
        <p:spPr>
          <a:xfrm>
            <a:off x="10095895" y="1654897"/>
            <a:ext cx="7527900" cy="1054200"/>
          </a:xfrm>
          <a:prstGeom prst="rect">
            <a:avLst/>
          </a:prstGeom>
          <a:noFill/>
          <a:ln>
            <a:noFill/>
          </a:ln>
        </p:spPr>
        <p:txBody>
          <a:bodyPr anchorCtr="0" anchor="t" bIns="0" lIns="0" spcFirstLastPara="1" rIns="0" wrap="square" tIns="0">
            <a:spAutoFit/>
          </a:bodyPr>
          <a:lstStyle/>
          <a:p>
            <a:pPr indent="0" lvl="0" marL="0" marR="0" rtl="0" algn="l">
              <a:lnSpc>
                <a:spcPct val="114000"/>
              </a:lnSpc>
              <a:spcBef>
                <a:spcPts val="0"/>
              </a:spcBef>
              <a:spcAft>
                <a:spcPts val="0"/>
              </a:spcAft>
              <a:buNone/>
            </a:pPr>
            <a:r>
              <a:rPr i="0" lang="en-US" sz="3200" u="none" cap="none" strike="noStrike">
                <a:solidFill>
                  <a:srgbClr val="2C3146"/>
                </a:solidFill>
                <a:latin typeface="Livvic"/>
                <a:ea typeface="Livvic"/>
                <a:cs typeface="Livvic"/>
                <a:sym typeface="Livvic"/>
              </a:rPr>
              <a:t>Dummy accounts set up for 13-year-old girls</a:t>
            </a:r>
            <a:endParaRPr>
              <a:latin typeface="Livvic"/>
              <a:ea typeface="Livvic"/>
              <a:cs typeface="Livvic"/>
              <a:sym typeface="Livvic"/>
            </a:endParaRPr>
          </a:p>
        </p:txBody>
      </p:sp>
      <p:sp>
        <p:nvSpPr>
          <p:cNvPr id="300" name="Google Shape;300;p26"/>
          <p:cNvSpPr txBox="1"/>
          <p:nvPr/>
        </p:nvSpPr>
        <p:spPr>
          <a:xfrm>
            <a:off x="10158095" y="3523468"/>
            <a:ext cx="7914300" cy="1054200"/>
          </a:xfrm>
          <a:prstGeom prst="rect">
            <a:avLst/>
          </a:prstGeom>
          <a:noFill/>
          <a:ln>
            <a:noFill/>
          </a:ln>
        </p:spPr>
        <p:txBody>
          <a:bodyPr anchorCtr="0" anchor="t" bIns="0" lIns="0" spcFirstLastPara="1" rIns="0" wrap="square" tIns="0">
            <a:spAutoFit/>
          </a:bodyPr>
          <a:lstStyle/>
          <a:p>
            <a:pPr indent="0" lvl="0" marL="0" marR="0" rtl="0" algn="l">
              <a:lnSpc>
                <a:spcPct val="114000"/>
              </a:lnSpc>
              <a:spcBef>
                <a:spcPts val="0"/>
              </a:spcBef>
              <a:spcAft>
                <a:spcPts val="0"/>
              </a:spcAft>
              <a:buNone/>
            </a:pPr>
            <a:r>
              <a:rPr i="0" lang="en-US" sz="3200" u="none" cap="none" strike="noStrike">
                <a:solidFill>
                  <a:srgbClr val="2C3146"/>
                </a:solidFill>
                <a:latin typeface="Livvic"/>
                <a:ea typeface="Livvic"/>
                <a:cs typeface="Livvic"/>
                <a:sym typeface="Livvic"/>
              </a:rPr>
              <a:t>Content about suicide shown within 3 minutes </a:t>
            </a:r>
            <a:endParaRPr>
              <a:latin typeface="Livvic"/>
              <a:ea typeface="Livvic"/>
              <a:cs typeface="Livvic"/>
              <a:sym typeface="Livvic"/>
            </a:endParaRPr>
          </a:p>
        </p:txBody>
      </p:sp>
      <p:sp>
        <p:nvSpPr>
          <p:cNvPr id="301" name="Google Shape;301;p26"/>
          <p:cNvSpPr txBox="1"/>
          <p:nvPr/>
        </p:nvSpPr>
        <p:spPr>
          <a:xfrm>
            <a:off x="10250458" y="5433558"/>
            <a:ext cx="7218900" cy="1054200"/>
          </a:xfrm>
          <a:prstGeom prst="rect">
            <a:avLst/>
          </a:prstGeom>
          <a:noFill/>
          <a:ln>
            <a:noFill/>
          </a:ln>
        </p:spPr>
        <p:txBody>
          <a:bodyPr anchorCtr="0" anchor="t" bIns="0" lIns="0" spcFirstLastPara="1" rIns="0" wrap="square" tIns="0">
            <a:spAutoFit/>
          </a:bodyPr>
          <a:lstStyle/>
          <a:p>
            <a:pPr indent="0" lvl="0" marL="0" marR="0" rtl="0" algn="l">
              <a:lnSpc>
                <a:spcPct val="114000"/>
              </a:lnSpc>
              <a:spcBef>
                <a:spcPts val="0"/>
              </a:spcBef>
              <a:spcAft>
                <a:spcPts val="0"/>
              </a:spcAft>
              <a:buNone/>
            </a:pPr>
            <a:r>
              <a:rPr i="0" lang="en-US" sz="3200" u="none" cap="none" strike="noStrike">
                <a:solidFill>
                  <a:srgbClr val="2C3146"/>
                </a:solidFill>
                <a:latin typeface="Livvic"/>
                <a:ea typeface="Livvic"/>
                <a:cs typeface="Livvic"/>
                <a:sym typeface="Livvic"/>
              </a:rPr>
              <a:t>Content about eating disorder content shown within 8 minutes </a:t>
            </a:r>
            <a:endParaRPr>
              <a:latin typeface="Livvic"/>
              <a:ea typeface="Livvic"/>
              <a:cs typeface="Livvic"/>
              <a:sym typeface="Livvic"/>
            </a:endParaRPr>
          </a:p>
        </p:txBody>
      </p:sp>
      <p:sp>
        <p:nvSpPr>
          <p:cNvPr id="302" name="Google Shape;302;p26"/>
          <p:cNvSpPr txBox="1"/>
          <p:nvPr/>
        </p:nvSpPr>
        <p:spPr>
          <a:xfrm>
            <a:off x="10662795" y="7625994"/>
            <a:ext cx="7218900" cy="2177100"/>
          </a:xfrm>
          <a:prstGeom prst="rect">
            <a:avLst/>
          </a:prstGeom>
          <a:noFill/>
          <a:ln>
            <a:noFill/>
          </a:ln>
        </p:spPr>
        <p:txBody>
          <a:bodyPr anchorCtr="0" anchor="t" bIns="0" lIns="0" spcFirstLastPara="1" rIns="0" wrap="square" tIns="0">
            <a:spAutoFit/>
          </a:bodyPr>
          <a:lstStyle/>
          <a:p>
            <a:pPr indent="0" lvl="0" marL="0" marR="0" rtl="0" algn="l">
              <a:lnSpc>
                <a:spcPct val="114000"/>
              </a:lnSpc>
              <a:spcBef>
                <a:spcPts val="0"/>
              </a:spcBef>
              <a:spcAft>
                <a:spcPts val="0"/>
              </a:spcAft>
              <a:buNone/>
            </a:pPr>
            <a:r>
              <a:rPr i="0" lang="en-US" sz="3200" u="none" cap="none" strike="noStrike">
                <a:solidFill>
                  <a:srgbClr val="2C3146"/>
                </a:solidFill>
                <a:latin typeface="Livvic"/>
                <a:ea typeface="Livvic"/>
                <a:cs typeface="Livvic"/>
                <a:sym typeface="Livvic"/>
              </a:rPr>
              <a:t>TikTok's algorithm delivered content promoting self-harm and eating disorders every 39 seconds to vulnerable users</a:t>
            </a:r>
            <a:endParaRPr>
              <a:latin typeface="Livvic"/>
              <a:ea typeface="Livvic"/>
              <a:cs typeface="Livvic"/>
              <a:sym typeface="Livv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6" name="Shape 306"/>
        <p:cNvGrpSpPr/>
        <p:nvPr/>
      </p:nvGrpSpPr>
      <p:grpSpPr>
        <a:xfrm>
          <a:off x="0" y="0"/>
          <a:ext cx="0" cy="0"/>
          <a:chOff x="0" y="0"/>
          <a:chExt cx="0" cy="0"/>
        </a:xfrm>
      </p:grpSpPr>
      <p:sp>
        <p:nvSpPr>
          <p:cNvPr id="307" name="Google Shape;307;p27"/>
          <p:cNvSpPr/>
          <p:nvPr/>
        </p:nvSpPr>
        <p:spPr>
          <a:xfrm>
            <a:off x="9086848" y="421343"/>
            <a:ext cx="8688866" cy="9561338"/>
          </a:xfrm>
          <a:custGeom>
            <a:rect b="b" l="l" r="r" t="t"/>
            <a:pathLst>
              <a:path extrusionOk="0" h="9561338" w="8688866">
                <a:moveTo>
                  <a:pt x="0" y="0"/>
                </a:moveTo>
                <a:lnTo>
                  <a:pt x="8688866" y="0"/>
                </a:lnTo>
                <a:lnTo>
                  <a:pt x="8688866" y="9561338"/>
                </a:lnTo>
                <a:lnTo>
                  <a:pt x="0" y="9561338"/>
                </a:lnTo>
                <a:lnTo>
                  <a:pt x="0" y="0"/>
                </a:lnTo>
                <a:close/>
              </a:path>
            </a:pathLst>
          </a:custGeom>
          <a:blipFill rotWithShape="1">
            <a:blip r:embed="rId3">
              <a:alphaModFix/>
            </a:blip>
            <a:stretch>
              <a:fillRect b="0" l="0" r="0" t="0"/>
            </a:stretch>
          </a:blipFill>
          <a:ln>
            <a:noFill/>
          </a:ln>
        </p:spPr>
      </p:sp>
      <p:sp>
        <p:nvSpPr>
          <p:cNvPr id="308" name="Google Shape;308;p27"/>
          <p:cNvSpPr txBox="1"/>
          <p:nvPr/>
        </p:nvSpPr>
        <p:spPr>
          <a:xfrm>
            <a:off x="10036250" y="2327522"/>
            <a:ext cx="7098300" cy="1292400"/>
          </a:xfrm>
          <a:prstGeom prst="rect">
            <a:avLst/>
          </a:prstGeom>
          <a:noFill/>
          <a:ln>
            <a:noFill/>
          </a:ln>
        </p:spPr>
        <p:txBody>
          <a:bodyPr anchorCtr="0" anchor="t" bIns="0" lIns="0" spcFirstLastPara="1" rIns="0" wrap="square" tIns="0">
            <a:spAutoFit/>
          </a:bodyPr>
          <a:lstStyle/>
          <a:p>
            <a:pPr indent="0" lvl="0" marL="0" marR="0" rtl="0" algn="l">
              <a:lnSpc>
                <a:spcPct val="110004"/>
              </a:lnSpc>
              <a:spcBef>
                <a:spcPts val="0"/>
              </a:spcBef>
              <a:spcAft>
                <a:spcPts val="0"/>
              </a:spcAft>
              <a:buNone/>
            </a:pPr>
            <a:r>
              <a:rPr lang="en-US" sz="3998">
                <a:solidFill>
                  <a:srgbClr val="2C3045"/>
                </a:solidFill>
                <a:latin typeface="Livvic"/>
                <a:ea typeface="Livvic"/>
                <a:cs typeface="Livvic"/>
                <a:sym typeface="Livvic"/>
              </a:rPr>
              <a:t>Year olds </a:t>
            </a:r>
            <a:r>
              <a:rPr i="0" lang="en-US" sz="3998" u="none" cap="none" strike="noStrike">
                <a:solidFill>
                  <a:srgbClr val="2C3045"/>
                </a:solidFill>
                <a:latin typeface="Livvic"/>
                <a:ea typeface="Livvic"/>
                <a:cs typeface="Livvic"/>
                <a:sym typeface="Livvic"/>
              </a:rPr>
              <a:t>are the loneliest group</a:t>
            </a:r>
            <a:r>
              <a:rPr lang="en-US" sz="500">
                <a:latin typeface="Livvic"/>
                <a:ea typeface="Livvic"/>
                <a:cs typeface="Livvic"/>
                <a:sym typeface="Livvic"/>
              </a:rPr>
              <a:t>  </a:t>
            </a:r>
            <a:r>
              <a:rPr i="0" lang="en-US" sz="3998" u="none" cap="none" strike="noStrike">
                <a:solidFill>
                  <a:srgbClr val="2C3045"/>
                </a:solidFill>
                <a:latin typeface="Livvic"/>
                <a:ea typeface="Livvic"/>
                <a:cs typeface="Livvic"/>
                <a:sym typeface="Livvic"/>
              </a:rPr>
              <a:t>in society. </a:t>
            </a:r>
            <a:endParaRPr sz="500">
              <a:latin typeface="Livvic"/>
              <a:ea typeface="Livvic"/>
              <a:cs typeface="Livvic"/>
              <a:sym typeface="Livvic"/>
            </a:endParaRPr>
          </a:p>
        </p:txBody>
      </p:sp>
      <p:sp>
        <p:nvSpPr>
          <p:cNvPr id="309" name="Google Shape;309;p27"/>
          <p:cNvSpPr txBox="1"/>
          <p:nvPr/>
        </p:nvSpPr>
        <p:spPr>
          <a:xfrm>
            <a:off x="9820782" y="919328"/>
            <a:ext cx="3764643" cy="1632811"/>
          </a:xfrm>
          <a:prstGeom prst="rect">
            <a:avLst/>
          </a:prstGeom>
          <a:noFill/>
          <a:ln>
            <a:noFill/>
          </a:ln>
        </p:spPr>
        <p:txBody>
          <a:bodyPr anchorCtr="0" anchor="t" bIns="0" lIns="0" spcFirstLastPara="1" rIns="0" wrap="square" tIns="0">
            <a:spAutoFit/>
          </a:bodyPr>
          <a:lstStyle/>
          <a:p>
            <a:pPr indent="0" lvl="0" marL="0" marR="0" rtl="0" algn="l">
              <a:lnSpc>
                <a:spcPct val="110003"/>
              </a:lnSpc>
              <a:spcBef>
                <a:spcPts val="0"/>
              </a:spcBef>
              <a:spcAft>
                <a:spcPts val="0"/>
              </a:spcAft>
              <a:buNone/>
            </a:pPr>
            <a:r>
              <a:rPr b="0" i="0" lang="en-US" sz="11526" u="none" cap="none" strike="noStrike">
                <a:solidFill>
                  <a:srgbClr val="2C3045"/>
                </a:solidFill>
                <a:latin typeface="Arial"/>
                <a:ea typeface="Arial"/>
                <a:cs typeface="Arial"/>
                <a:sym typeface="Arial"/>
              </a:rPr>
              <a:t>13-17 </a:t>
            </a:r>
            <a:endParaRPr/>
          </a:p>
        </p:txBody>
      </p:sp>
      <p:sp>
        <p:nvSpPr>
          <p:cNvPr id="310" name="Google Shape;310;p27"/>
          <p:cNvSpPr txBox="1"/>
          <p:nvPr/>
        </p:nvSpPr>
        <p:spPr>
          <a:xfrm>
            <a:off x="9692950" y="8098181"/>
            <a:ext cx="7441609" cy="723139"/>
          </a:xfrm>
          <a:prstGeom prst="rect">
            <a:avLst/>
          </a:prstGeom>
          <a:noFill/>
          <a:ln>
            <a:noFill/>
          </a:ln>
        </p:spPr>
        <p:txBody>
          <a:bodyPr anchorCtr="0" anchor="t" bIns="0" lIns="0" spcFirstLastPara="1" rIns="0" wrap="square" tIns="0">
            <a:spAutoFit/>
          </a:bodyPr>
          <a:lstStyle/>
          <a:p>
            <a:pPr indent="0" lvl="0" marL="0" marR="0" rtl="0" algn="l">
              <a:lnSpc>
                <a:spcPct val="114016"/>
              </a:lnSpc>
              <a:spcBef>
                <a:spcPts val="0"/>
              </a:spcBef>
              <a:spcAft>
                <a:spcPts val="0"/>
              </a:spcAft>
              <a:buNone/>
            </a:pPr>
            <a:r>
              <a:rPr b="0" i="0" lang="en-US" sz="2497" u="none" cap="none" strike="noStrike">
                <a:solidFill>
                  <a:srgbClr val="2C3045"/>
                </a:solidFill>
                <a:latin typeface="Arial"/>
                <a:ea typeface="Arial"/>
                <a:cs typeface="Arial"/>
                <a:sym typeface="Arial"/>
              </a:rPr>
              <a:t>*W.H.O., From loneliness to social connection:</a:t>
            </a:r>
            <a:endParaRPr/>
          </a:p>
          <a:p>
            <a:pPr indent="0" lvl="0" marL="0" marR="0" rtl="0" algn="l">
              <a:lnSpc>
                <a:spcPct val="114016"/>
              </a:lnSpc>
              <a:spcBef>
                <a:spcPts val="0"/>
              </a:spcBef>
              <a:spcAft>
                <a:spcPts val="0"/>
              </a:spcAft>
              <a:buNone/>
            </a:pPr>
            <a:r>
              <a:rPr b="0" i="0" lang="en-US" sz="2497" u="none" cap="none" strike="noStrike">
                <a:solidFill>
                  <a:srgbClr val="2C3045"/>
                </a:solidFill>
                <a:latin typeface="Arial"/>
                <a:ea typeface="Arial"/>
                <a:cs typeface="Arial"/>
                <a:sym typeface="Arial"/>
              </a:rPr>
              <a:t>charting a path to healthier societies 2025</a:t>
            </a:r>
            <a:endParaRPr/>
          </a:p>
        </p:txBody>
      </p:sp>
      <p:sp>
        <p:nvSpPr>
          <p:cNvPr id="311" name="Google Shape;311;p27"/>
          <p:cNvSpPr txBox="1"/>
          <p:nvPr/>
        </p:nvSpPr>
        <p:spPr>
          <a:xfrm>
            <a:off x="842043" y="737482"/>
            <a:ext cx="7459800" cy="935100"/>
          </a:xfrm>
          <a:prstGeom prst="rect">
            <a:avLst/>
          </a:prstGeom>
          <a:noFill/>
          <a:ln>
            <a:noFill/>
          </a:ln>
        </p:spPr>
        <p:txBody>
          <a:bodyPr anchorCtr="0" anchor="t" bIns="0" lIns="0" spcFirstLastPara="1" rIns="0" wrap="square" tIns="0">
            <a:spAutoFit/>
          </a:bodyPr>
          <a:lstStyle/>
          <a:p>
            <a:pPr indent="0" lvl="0" marL="0" marR="0" rtl="0" algn="l">
              <a:lnSpc>
                <a:spcPct val="98000"/>
              </a:lnSpc>
              <a:spcBef>
                <a:spcPts val="0"/>
              </a:spcBef>
              <a:spcAft>
                <a:spcPts val="0"/>
              </a:spcAft>
              <a:buNone/>
            </a:pPr>
            <a:r>
              <a:rPr b="0" i="0" lang="en-US" sz="6200" u="none" cap="none" strike="noStrike">
                <a:solidFill>
                  <a:srgbClr val="2C3045"/>
                </a:solidFill>
                <a:latin typeface="Arial"/>
                <a:ea typeface="Arial"/>
                <a:cs typeface="Arial"/>
                <a:sym typeface="Arial"/>
              </a:rPr>
              <a:t>Loneliness</a:t>
            </a:r>
            <a:endParaRPr/>
          </a:p>
        </p:txBody>
      </p:sp>
      <p:sp>
        <p:nvSpPr>
          <p:cNvPr id="312" name="Google Shape;312;p27"/>
          <p:cNvSpPr/>
          <p:nvPr/>
        </p:nvSpPr>
        <p:spPr>
          <a:xfrm>
            <a:off x="2938943" y="2327527"/>
            <a:ext cx="4075826" cy="6960412"/>
          </a:xfrm>
          <a:custGeom>
            <a:rect b="b" l="l" r="r" t="t"/>
            <a:pathLst>
              <a:path extrusionOk="0" h="6960412" w="4075826">
                <a:moveTo>
                  <a:pt x="0" y="0"/>
                </a:moveTo>
                <a:lnTo>
                  <a:pt x="4075825" y="0"/>
                </a:lnTo>
                <a:lnTo>
                  <a:pt x="4075825" y="6960412"/>
                </a:lnTo>
                <a:lnTo>
                  <a:pt x="0" y="6960412"/>
                </a:lnTo>
                <a:lnTo>
                  <a:pt x="0" y="0"/>
                </a:lnTo>
                <a:close/>
              </a:path>
            </a:pathLst>
          </a:custGeom>
          <a:blipFill rotWithShape="1">
            <a:blip r:embed="rId4">
              <a:alphaModFix/>
            </a:blip>
            <a:stretch>
              <a:fillRect b="-288" l="-154443" r="-61004" t="-21711"/>
            </a:stretch>
          </a:blipFill>
          <a:ln>
            <a:noFill/>
          </a:ln>
        </p:spPr>
      </p:sp>
      <p:sp>
        <p:nvSpPr>
          <p:cNvPr id="313" name="Google Shape;313;p27"/>
          <p:cNvSpPr txBox="1"/>
          <p:nvPr/>
        </p:nvSpPr>
        <p:spPr>
          <a:xfrm>
            <a:off x="9776944" y="3781971"/>
            <a:ext cx="3764643" cy="1632811"/>
          </a:xfrm>
          <a:prstGeom prst="rect">
            <a:avLst/>
          </a:prstGeom>
          <a:noFill/>
          <a:ln>
            <a:noFill/>
          </a:ln>
        </p:spPr>
        <p:txBody>
          <a:bodyPr anchorCtr="0" anchor="t" bIns="0" lIns="0" spcFirstLastPara="1" rIns="0" wrap="square" tIns="0">
            <a:spAutoFit/>
          </a:bodyPr>
          <a:lstStyle/>
          <a:p>
            <a:pPr indent="0" lvl="0" marL="0" marR="0" rtl="0" algn="l">
              <a:lnSpc>
                <a:spcPct val="110003"/>
              </a:lnSpc>
              <a:spcBef>
                <a:spcPts val="0"/>
              </a:spcBef>
              <a:spcAft>
                <a:spcPts val="0"/>
              </a:spcAft>
              <a:buNone/>
            </a:pPr>
            <a:r>
              <a:rPr b="0" i="0" lang="en-US" sz="11526" u="none" cap="none" strike="noStrike">
                <a:solidFill>
                  <a:srgbClr val="2C3045"/>
                </a:solidFill>
                <a:latin typeface="Arial"/>
                <a:ea typeface="Arial"/>
                <a:cs typeface="Arial"/>
                <a:sym typeface="Arial"/>
              </a:rPr>
              <a:t>1 in 5 </a:t>
            </a:r>
            <a:endParaRPr/>
          </a:p>
        </p:txBody>
      </p:sp>
      <p:sp>
        <p:nvSpPr>
          <p:cNvPr id="314" name="Google Shape;314;p27"/>
          <p:cNvSpPr txBox="1"/>
          <p:nvPr/>
        </p:nvSpPr>
        <p:spPr>
          <a:xfrm>
            <a:off x="10036250" y="5784184"/>
            <a:ext cx="7441500" cy="1944600"/>
          </a:xfrm>
          <a:prstGeom prst="rect">
            <a:avLst/>
          </a:prstGeom>
          <a:noFill/>
          <a:ln>
            <a:noFill/>
          </a:ln>
        </p:spPr>
        <p:txBody>
          <a:bodyPr anchorCtr="0" anchor="t" bIns="0" lIns="0" spcFirstLastPara="1" rIns="0" wrap="square" tIns="0">
            <a:spAutoFit/>
          </a:bodyPr>
          <a:lstStyle/>
          <a:p>
            <a:pPr indent="0" lvl="0" marL="0" marR="0" rtl="0" algn="l">
              <a:lnSpc>
                <a:spcPct val="110004"/>
              </a:lnSpc>
              <a:spcBef>
                <a:spcPts val="0"/>
              </a:spcBef>
              <a:spcAft>
                <a:spcPts val="0"/>
              </a:spcAft>
              <a:buNone/>
            </a:pPr>
            <a:r>
              <a:rPr lang="en-US" sz="3698">
                <a:solidFill>
                  <a:srgbClr val="2C3045"/>
                </a:solidFill>
                <a:latin typeface="Livvic"/>
                <a:ea typeface="Livvic"/>
                <a:cs typeface="Livvic"/>
                <a:sym typeface="Livvic"/>
              </a:rPr>
              <a:t>Teens </a:t>
            </a:r>
            <a:r>
              <a:rPr i="0" lang="en-US" sz="3698" u="none" cap="none" strike="noStrike">
                <a:solidFill>
                  <a:srgbClr val="2C3045"/>
                </a:solidFill>
                <a:latin typeface="Livvic"/>
                <a:ea typeface="Livvic"/>
                <a:cs typeface="Livvic"/>
                <a:sym typeface="Livvic"/>
              </a:rPr>
              <a:t>report feeling lonely, with significant negative impacts on health, education and well-being</a:t>
            </a:r>
            <a:r>
              <a:rPr b="0" i="0" lang="en-US" sz="4498" u="none" cap="none" strike="noStrike">
                <a:solidFill>
                  <a:srgbClr val="2C3045"/>
                </a:solidFill>
                <a:latin typeface="Arial"/>
                <a:ea typeface="Arial"/>
                <a:cs typeface="Arial"/>
                <a:sym typeface="Arial"/>
              </a:rPr>
              <a:t>. </a:t>
            </a:r>
            <a:endParaRPr sz="1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8" name="Shape 318"/>
        <p:cNvGrpSpPr/>
        <p:nvPr/>
      </p:nvGrpSpPr>
      <p:grpSpPr>
        <a:xfrm>
          <a:off x="0" y="0"/>
          <a:ext cx="0" cy="0"/>
          <a:chOff x="0" y="0"/>
          <a:chExt cx="0" cy="0"/>
        </a:xfrm>
      </p:grpSpPr>
      <p:sp>
        <p:nvSpPr>
          <p:cNvPr id="319" name="Google Shape;319;p28"/>
          <p:cNvSpPr/>
          <p:nvPr/>
        </p:nvSpPr>
        <p:spPr>
          <a:xfrm>
            <a:off x="-490983" y="-328565"/>
            <a:ext cx="18778983" cy="10615565"/>
          </a:xfrm>
          <a:custGeom>
            <a:rect b="b" l="l" r="r" t="t"/>
            <a:pathLst>
              <a:path extrusionOk="0" h="10615565" w="18778983">
                <a:moveTo>
                  <a:pt x="0" y="0"/>
                </a:moveTo>
                <a:lnTo>
                  <a:pt x="18778983" y="0"/>
                </a:lnTo>
                <a:lnTo>
                  <a:pt x="18778983" y="10615565"/>
                </a:lnTo>
                <a:lnTo>
                  <a:pt x="0" y="10615565"/>
                </a:lnTo>
                <a:lnTo>
                  <a:pt x="0" y="0"/>
                </a:lnTo>
                <a:close/>
              </a:path>
            </a:pathLst>
          </a:custGeom>
          <a:blipFill rotWithShape="1">
            <a:blip r:embed="rId3">
              <a:alphaModFix amt="50000"/>
            </a:blip>
            <a:stretch>
              <a:fillRect b="0" l="0" r="-18620" t="-39639"/>
            </a:stretch>
          </a:blipFill>
          <a:ln>
            <a:noFill/>
          </a:ln>
        </p:spPr>
      </p:sp>
      <p:sp>
        <p:nvSpPr>
          <p:cNvPr id="320" name="Google Shape;320;p28"/>
          <p:cNvSpPr/>
          <p:nvPr/>
        </p:nvSpPr>
        <p:spPr>
          <a:xfrm>
            <a:off x="392643" y="4195844"/>
            <a:ext cx="8520513" cy="5719394"/>
          </a:xfrm>
          <a:custGeom>
            <a:rect b="b" l="l" r="r" t="t"/>
            <a:pathLst>
              <a:path extrusionOk="0" h="5719394" w="8520513">
                <a:moveTo>
                  <a:pt x="0" y="0"/>
                </a:moveTo>
                <a:lnTo>
                  <a:pt x="8520512" y="0"/>
                </a:lnTo>
                <a:lnTo>
                  <a:pt x="8520512" y="5719394"/>
                </a:lnTo>
                <a:lnTo>
                  <a:pt x="0" y="5719394"/>
                </a:lnTo>
                <a:lnTo>
                  <a:pt x="0" y="0"/>
                </a:lnTo>
                <a:close/>
              </a:path>
            </a:pathLst>
          </a:custGeom>
          <a:blipFill rotWithShape="1">
            <a:blip r:embed="rId4">
              <a:alphaModFix/>
            </a:blip>
            <a:stretch>
              <a:fillRect b="0" l="0" r="0" t="0"/>
            </a:stretch>
          </a:blipFill>
          <a:ln>
            <a:noFill/>
          </a:ln>
        </p:spPr>
      </p:sp>
      <p:sp>
        <p:nvSpPr>
          <p:cNvPr id="321" name="Google Shape;321;p28"/>
          <p:cNvSpPr/>
          <p:nvPr/>
        </p:nvSpPr>
        <p:spPr>
          <a:xfrm>
            <a:off x="9391860" y="4195844"/>
            <a:ext cx="8520513" cy="5719394"/>
          </a:xfrm>
          <a:custGeom>
            <a:rect b="b" l="l" r="r" t="t"/>
            <a:pathLst>
              <a:path extrusionOk="0" h="5719394" w="8520513">
                <a:moveTo>
                  <a:pt x="0" y="0"/>
                </a:moveTo>
                <a:lnTo>
                  <a:pt x="8520512" y="0"/>
                </a:lnTo>
                <a:lnTo>
                  <a:pt x="8520512" y="5719394"/>
                </a:lnTo>
                <a:lnTo>
                  <a:pt x="0" y="5719394"/>
                </a:lnTo>
                <a:lnTo>
                  <a:pt x="0" y="0"/>
                </a:lnTo>
                <a:close/>
              </a:path>
            </a:pathLst>
          </a:custGeom>
          <a:blipFill rotWithShape="1">
            <a:blip r:embed="rId4">
              <a:alphaModFix/>
            </a:blip>
            <a:stretch>
              <a:fillRect b="0" l="0" r="0" t="0"/>
            </a:stretch>
          </a:blipFill>
          <a:ln>
            <a:noFill/>
          </a:ln>
        </p:spPr>
      </p:sp>
      <p:sp>
        <p:nvSpPr>
          <p:cNvPr id="322" name="Google Shape;322;p28"/>
          <p:cNvSpPr txBox="1"/>
          <p:nvPr/>
        </p:nvSpPr>
        <p:spPr>
          <a:xfrm>
            <a:off x="579368" y="853760"/>
            <a:ext cx="15554100" cy="1810200"/>
          </a:xfrm>
          <a:prstGeom prst="rect">
            <a:avLst/>
          </a:prstGeom>
          <a:noFill/>
          <a:ln>
            <a:noFill/>
          </a:ln>
        </p:spPr>
        <p:txBody>
          <a:bodyPr anchorCtr="0" anchor="t" bIns="0" lIns="0" spcFirstLastPara="1" rIns="0" wrap="square" tIns="0">
            <a:spAutoFit/>
          </a:bodyPr>
          <a:lstStyle/>
          <a:p>
            <a:pPr indent="0" lvl="0" marL="0" marR="0" rtl="0" algn="l">
              <a:lnSpc>
                <a:spcPct val="98000"/>
              </a:lnSpc>
              <a:spcBef>
                <a:spcPts val="0"/>
              </a:spcBef>
              <a:spcAft>
                <a:spcPts val="0"/>
              </a:spcAft>
              <a:buNone/>
            </a:pPr>
            <a:r>
              <a:rPr b="0" i="0" lang="en-US" sz="12000" u="none" cap="none" strike="noStrike">
                <a:solidFill>
                  <a:srgbClr val="2C3146"/>
                </a:solidFill>
                <a:latin typeface="Arial"/>
                <a:ea typeface="Arial"/>
                <a:cs typeface="Arial"/>
                <a:sym typeface="Arial"/>
              </a:rPr>
              <a:t>What are they seeing?</a:t>
            </a:r>
            <a:endParaRPr>
              <a:solidFill>
                <a:srgbClr val="2C3146"/>
              </a:solidFill>
            </a:endParaRPr>
          </a:p>
        </p:txBody>
      </p:sp>
      <p:sp>
        <p:nvSpPr>
          <p:cNvPr id="323" name="Google Shape;323;p28"/>
          <p:cNvSpPr txBox="1"/>
          <p:nvPr/>
        </p:nvSpPr>
        <p:spPr>
          <a:xfrm>
            <a:off x="1703695" y="4964382"/>
            <a:ext cx="5898300" cy="36813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i="0" lang="en-US" sz="5199" u="none" cap="none" strike="noStrike">
                <a:solidFill>
                  <a:srgbClr val="2C3045"/>
                </a:solidFill>
                <a:latin typeface="Livvic"/>
                <a:ea typeface="Livvic"/>
                <a:cs typeface="Livvic"/>
                <a:sym typeface="Livvic"/>
              </a:rPr>
              <a:t>The average first exposure to porn is 12 whilst doing their homework.</a:t>
            </a:r>
            <a:endParaRPr>
              <a:latin typeface="Livvic"/>
              <a:ea typeface="Livvic"/>
              <a:cs typeface="Livvic"/>
              <a:sym typeface="Livvic"/>
            </a:endParaRPr>
          </a:p>
        </p:txBody>
      </p:sp>
      <p:sp>
        <p:nvSpPr>
          <p:cNvPr id="324" name="Google Shape;324;p28"/>
          <p:cNvSpPr txBox="1"/>
          <p:nvPr/>
        </p:nvSpPr>
        <p:spPr>
          <a:xfrm>
            <a:off x="10965644" y="5505301"/>
            <a:ext cx="5373000" cy="27210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i="0" lang="en-US" sz="5199" u="none" cap="none" strike="noStrike">
                <a:solidFill>
                  <a:srgbClr val="2C3045"/>
                </a:solidFill>
                <a:latin typeface="Livvic"/>
                <a:ea typeface="Livvic"/>
                <a:cs typeface="Livvic"/>
                <a:sym typeface="Livvic"/>
              </a:rPr>
              <a:t>94% of children are exposed to porn by 14.</a:t>
            </a:r>
            <a:endParaRPr>
              <a:latin typeface="Livvic"/>
              <a:ea typeface="Livvic"/>
              <a:cs typeface="Livvic"/>
              <a:sym typeface="Livvic"/>
            </a:endParaRPr>
          </a:p>
        </p:txBody>
      </p:sp>
      <p:sp>
        <p:nvSpPr>
          <p:cNvPr id="325" name="Google Shape;325;p28"/>
          <p:cNvSpPr txBox="1"/>
          <p:nvPr/>
        </p:nvSpPr>
        <p:spPr>
          <a:xfrm>
            <a:off x="1136742" y="8932956"/>
            <a:ext cx="7218900" cy="988200"/>
          </a:xfrm>
          <a:prstGeom prst="rect">
            <a:avLst/>
          </a:prstGeom>
          <a:noFill/>
          <a:ln>
            <a:noFill/>
          </a:ln>
        </p:spPr>
        <p:txBody>
          <a:bodyPr anchorCtr="0" anchor="t" bIns="0" lIns="0" spcFirstLastPara="1" rIns="0" wrap="square" tIns="0">
            <a:spAutoFit/>
          </a:bodyPr>
          <a:lstStyle/>
          <a:p>
            <a:pPr indent="0" lvl="0" marL="0" marR="0" rtl="0" algn="ctr">
              <a:lnSpc>
                <a:spcPct val="114000"/>
              </a:lnSpc>
              <a:spcBef>
                <a:spcPts val="0"/>
              </a:spcBef>
              <a:spcAft>
                <a:spcPts val="0"/>
              </a:spcAft>
              <a:buNone/>
            </a:pPr>
            <a:r>
              <a:rPr b="0" i="0" lang="en-US" sz="3000" u="none" cap="none" strike="noStrike">
                <a:solidFill>
                  <a:srgbClr val="2C3146"/>
                </a:solidFill>
                <a:latin typeface="Arial"/>
                <a:ea typeface="Arial"/>
                <a:cs typeface="Arial"/>
                <a:sym typeface="Arial"/>
              </a:rPr>
              <a:t>Rothman, E. F. (2021). Pornography and public health. Oxford University Press</a:t>
            </a:r>
            <a:endParaRPr/>
          </a:p>
        </p:txBody>
      </p:sp>
      <p:sp>
        <p:nvSpPr>
          <p:cNvPr id="326" name="Google Shape;326;p28"/>
          <p:cNvSpPr txBox="1"/>
          <p:nvPr/>
        </p:nvSpPr>
        <p:spPr>
          <a:xfrm>
            <a:off x="10289999" y="8932956"/>
            <a:ext cx="6724200" cy="988200"/>
          </a:xfrm>
          <a:prstGeom prst="rect">
            <a:avLst/>
          </a:prstGeom>
          <a:noFill/>
          <a:ln>
            <a:noFill/>
          </a:ln>
        </p:spPr>
        <p:txBody>
          <a:bodyPr anchorCtr="0" anchor="t" bIns="0" lIns="0" spcFirstLastPara="1" rIns="0" wrap="square" tIns="0">
            <a:spAutoFit/>
          </a:bodyPr>
          <a:lstStyle/>
          <a:p>
            <a:pPr indent="0" lvl="0" marL="0" marR="0" rtl="0" algn="ctr">
              <a:lnSpc>
                <a:spcPct val="114000"/>
              </a:lnSpc>
              <a:spcBef>
                <a:spcPts val="0"/>
              </a:spcBef>
              <a:spcAft>
                <a:spcPts val="0"/>
              </a:spcAft>
              <a:buNone/>
            </a:pPr>
            <a:r>
              <a:rPr b="0" i="0" lang="en-US" sz="3000" u="none" cap="none" strike="noStrike">
                <a:solidFill>
                  <a:srgbClr val="2C3146"/>
                </a:solidFill>
                <a:latin typeface="Arial"/>
                <a:ea typeface="Arial"/>
                <a:cs typeface="Arial"/>
                <a:sym typeface="Arial"/>
              </a:rPr>
              <a:t>Middlesex University report for NSPCC and the children’s Commissioner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3045"/>
        </a:solidFill>
      </p:bgPr>
    </p:bg>
    <p:spTree>
      <p:nvGrpSpPr>
        <p:cNvPr id="330" name="Shape 330"/>
        <p:cNvGrpSpPr/>
        <p:nvPr/>
      </p:nvGrpSpPr>
      <p:grpSpPr>
        <a:xfrm>
          <a:off x="0" y="0"/>
          <a:ext cx="0" cy="0"/>
          <a:chOff x="0" y="0"/>
          <a:chExt cx="0" cy="0"/>
        </a:xfrm>
      </p:grpSpPr>
      <p:sp>
        <p:nvSpPr>
          <p:cNvPr id="331" name="Google Shape;331;p29"/>
          <p:cNvSpPr/>
          <p:nvPr/>
        </p:nvSpPr>
        <p:spPr>
          <a:xfrm flipH="1">
            <a:off x="0" y="8381790"/>
            <a:ext cx="18288000" cy="2331720"/>
          </a:xfrm>
          <a:custGeom>
            <a:rect b="b" l="l" r="r" t="t"/>
            <a:pathLst>
              <a:path extrusionOk="0" h="2331720" w="18288000">
                <a:moveTo>
                  <a:pt x="18288000" y="0"/>
                </a:moveTo>
                <a:lnTo>
                  <a:pt x="0" y="0"/>
                </a:lnTo>
                <a:lnTo>
                  <a:pt x="0" y="2331720"/>
                </a:lnTo>
                <a:lnTo>
                  <a:pt x="18288000" y="2331720"/>
                </a:lnTo>
                <a:lnTo>
                  <a:pt x="18288000" y="0"/>
                </a:lnTo>
                <a:close/>
              </a:path>
            </a:pathLst>
          </a:custGeom>
          <a:blipFill rotWithShape="1">
            <a:blip r:embed="rId3">
              <a:alphaModFix/>
            </a:blip>
            <a:stretch>
              <a:fillRect b="0" l="0" r="0" t="0"/>
            </a:stretch>
          </a:blipFill>
          <a:ln>
            <a:noFill/>
          </a:ln>
        </p:spPr>
      </p:sp>
      <p:grpSp>
        <p:nvGrpSpPr>
          <p:cNvPr id="332" name="Google Shape;332;p29"/>
          <p:cNvGrpSpPr/>
          <p:nvPr/>
        </p:nvGrpSpPr>
        <p:grpSpPr>
          <a:xfrm>
            <a:off x="392643" y="2593218"/>
            <a:ext cx="11316109" cy="5573533"/>
            <a:chOff x="0" y="-57150"/>
            <a:chExt cx="2980374" cy="1467927"/>
          </a:xfrm>
        </p:grpSpPr>
        <p:sp>
          <p:nvSpPr>
            <p:cNvPr id="333" name="Google Shape;333;p29"/>
            <p:cNvSpPr/>
            <p:nvPr/>
          </p:nvSpPr>
          <p:spPr>
            <a:xfrm>
              <a:off x="0" y="0"/>
              <a:ext cx="2980374" cy="1410777"/>
            </a:xfrm>
            <a:custGeom>
              <a:rect b="b" l="l" r="r" t="t"/>
              <a:pathLst>
                <a:path extrusionOk="0" h="1410777" w="2980374">
                  <a:moveTo>
                    <a:pt x="20525" y="0"/>
                  </a:moveTo>
                  <a:lnTo>
                    <a:pt x="2959850" y="0"/>
                  </a:lnTo>
                  <a:cubicBezTo>
                    <a:pt x="2965293" y="0"/>
                    <a:pt x="2970514" y="2162"/>
                    <a:pt x="2974363" y="6011"/>
                  </a:cubicBezTo>
                  <a:cubicBezTo>
                    <a:pt x="2978212" y="9861"/>
                    <a:pt x="2980374" y="15081"/>
                    <a:pt x="2980374" y="20525"/>
                  </a:cubicBezTo>
                  <a:lnTo>
                    <a:pt x="2980374" y="1390252"/>
                  </a:lnTo>
                  <a:cubicBezTo>
                    <a:pt x="2980374" y="1401587"/>
                    <a:pt x="2971185" y="1410777"/>
                    <a:pt x="2959850" y="1410777"/>
                  </a:cubicBezTo>
                  <a:lnTo>
                    <a:pt x="20525" y="1410777"/>
                  </a:lnTo>
                  <a:cubicBezTo>
                    <a:pt x="15081" y="1410777"/>
                    <a:pt x="9861" y="1408614"/>
                    <a:pt x="6011" y="1404765"/>
                  </a:cubicBezTo>
                  <a:cubicBezTo>
                    <a:pt x="2162" y="1400916"/>
                    <a:pt x="0" y="1395696"/>
                    <a:pt x="0" y="1390252"/>
                  </a:cubicBezTo>
                  <a:lnTo>
                    <a:pt x="0" y="20525"/>
                  </a:lnTo>
                  <a:cubicBezTo>
                    <a:pt x="0" y="15081"/>
                    <a:pt x="2162" y="9861"/>
                    <a:pt x="6011" y="6011"/>
                  </a:cubicBezTo>
                  <a:cubicBezTo>
                    <a:pt x="9861" y="2162"/>
                    <a:pt x="15081" y="0"/>
                    <a:pt x="20525" y="0"/>
                  </a:cubicBezTo>
                  <a:close/>
                </a:path>
              </a:pathLst>
            </a:custGeom>
            <a:solidFill>
              <a:srgbClr val="C0A3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9"/>
            <p:cNvSpPr txBox="1"/>
            <p:nvPr/>
          </p:nvSpPr>
          <p:spPr>
            <a:xfrm>
              <a:off x="0" y="-57150"/>
              <a:ext cx="2980374" cy="1467927"/>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5" name="Google Shape;335;p29"/>
          <p:cNvSpPr txBox="1"/>
          <p:nvPr/>
        </p:nvSpPr>
        <p:spPr>
          <a:xfrm>
            <a:off x="1028700" y="3669840"/>
            <a:ext cx="9855000" cy="51471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i="0" lang="en-US" sz="4400" u="none" cap="none" strike="noStrike">
                <a:solidFill>
                  <a:srgbClr val="2C3146"/>
                </a:solidFill>
                <a:latin typeface="Livvic"/>
                <a:ea typeface="Livvic"/>
                <a:cs typeface="Livvic"/>
                <a:sym typeface="Livvic"/>
              </a:rPr>
              <a:t>“[The NCA] has seen a six-fold increase in reports of Child Online Abuse-related crimes in the last two years...We've seen thousands of users exchanging millions of messages around physical and sexual abuse </a:t>
            </a:r>
            <a:r>
              <a:rPr b="0" i="0" lang="en-US" sz="4400" u="none" cap="none" strike="noStrike">
                <a:solidFill>
                  <a:srgbClr val="2C3146"/>
                </a:solidFill>
                <a:latin typeface="Arial"/>
                <a:ea typeface="Arial"/>
                <a:cs typeface="Arial"/>
                <a:sym typeface="Arial"/>
              </a:rPr>
              <a:t>online.”</a:t>
            </a:r>
            <a:endParaRPr/>
          </a:p>
        </p:txBody>
      </p:sp>
      <p:sp>
        <p:nvSpPr>
          <p:cNvPr id="336" name="Google Shape;336;p29"/>
          <p:cNvSpPr/>
          <p:nvPr/>
        </p:nvSpPr>
        <p:spPr>
          <a:xfrm>
            <a:off x="392643" y="421343"/>
            <a:ext cx="1488198" cy="555298"/>
          </a:xfrm>
          <a:custGeom>
            <a:rect b="b" l="l" r="r" t="t"/>
            <a:pathLst>
              <a:path extrusionOk="0" h="555298" w="1488198">
                <a:moveTo>
                  <a:pt x="0" y="0"/>
                </a:moveTo>
                <a:lnTo>
                  <a:pt x="1488198" y="0"/>
                </a:lnTo>
                <a:lnTo>
                  <a:pt x="1488198" y="555298"/>
                </a:lnTo>
                <a:lnTo>
                  <a:pt x="0" y="555298"/>
                </a:lnTo>
                <a:lnTo>
                  <a:pt x="0" y="0"/>
                </a:lnTo>
                <a:close/>
              </a:path>
            </a:pathLst>
          </a:custGeom>
          <a:blipFill rotWithShape="1">
            <a:blip r:embed="rId4">
              <a:alphaModFix/>
            </a:blip>
            <a:stretch>
              <a:fillRect b="-123" l="0" r="0" t="-123"/>
            </a:stretch>
          </a:blipFill>
          <a:ln>
            <a:noFill/>
          </a:ln>
        </p:spPr>
      </p:sp>
      <p:sp>
        <p:nvSpPr>
          <p:cNvPr id="337" name="Google Shape;337;p29"/>
          <p:cNvSpPr txBox="1"/>
          <p:nvPr/>
        </p:nvSpPr>
        <p:spPr>
          <a:xfrm>
            <a:off x="2296317" y="554856"/>
            <a:ext cx="4068496" cy="24064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400" u="none" cap="none" strike="noStrike">
                <a:solidFill>
                  <a:srgbClr val="FFFFFF"/>
                </a:solidFill>
                <a:latin typeface="Arial"/>
                <a:ea typeface="Arial"/>
                <a:cs typeface="Arial"/>
                <a:sym typeface="Arial"/>
              </a:rPr>
              <a:t>LET’S TALK ABOUT OUR KIDS AND THEIR TECH</a:t>
            </a:r>
            <a:endParaRPr/>
          </a:p>
        </p:txBody>
      </p:sp>
      <p:sp>
        <p:nvSpPr>
          <p:cNvPr id="338" name="Google Shape;338;p29"/>
          <p:cNvSpPr txBox="1"/>
          <p:nvPr/>
        </p:nvSpPr>
        <p:spPr>
          <a:xfrm>
            <a:off x="650375" y="9111406"/>
            <a:ext cx="11058376" cy="82486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400" u="none" cap="none" strike="noStrike">
                <a:solidFill>
                  <a:srgbClr val="2C3146"/>
                </a:solidFill>
                <a:latin typeface="Arial"/>
                <a:ea typeface="Arial"/>
                <a:cs typeface="Arial"/>
                <a:sym typeface="Arial"/>
              </a:rPr>
              <a:t>James Babbage, Director General of Threats at the NCA, Sky News, 25 March 2025</a:t>
            </a:r>
            <a:endParaRPr/>
          </a:p>
          <a:p>
            <a:pPr indent="0" lvl="0" marL="0" marR="0" rtl="0" algn="l">
              <a:lnSpc>
                <a:spcPct val="140000"/>
              </a:lnSpc>
              <a:spcBef>
                <a:spcPts val="0"/>
              </a:spcBef>
              <a:spcAft>
                <a:spcPts val="0"/>
              </a:spcAft>
              <a:buNone/>
            </a:pPr>
            <a:r>
              <a:rPr b="0" i="0" lang="en-US" sz="2400" u="none" cap="none" strike="noStrike">
                <a:solidFill>
                  <a:srgbClr val="2C3146"/>
                </a:solidFill>
                <a:latin typeface="Arial"/>
                <a:ea typeface="Arial"/>
                <a:cs typeface="Arial"/>
                <a:sym typeface="Arial"/>
              </a:rPr>
              <a:t>Telegraph, 24 September 2024</a:t>
            </a:r>
            <a:endParaRPr/>
          </a:p>
        </p:txBody>
      </p:sp>
      <p:sp>
        <p:nvSpPr>
          <p:cNvPr id="339" name="Google Shape;339;p29"/>
          <p:cNvSpPr/>
          <p:nvPr/>
        </p:nvSpPr>
        <p:spPr>
          <a:xfrm>
            <a:off x="12547741" y="1373826"/>
            <a:ext cx="4594306" cy="6792926"/>
          </a:xfrm>
          <a:custGeom>
            <a:rect b="b" l="l" r="r" t="t"/>
            <a:pathLst>
              <a:path extrusionOk="0" h="6792926" w="4594306">
                <a:moveTo>
                  <a:pt x="0" y="0"/>
                </a:moveTo>
                <a:lnTo>
                  <a:pt x="4594306" y="0"/>
                </a:lnTo>
                <a:lnTo>
                  <a:pt x="4594306" y="6792925"/>
                </a:lnTo>
                <a:lnTo>
                  <a:pt x="0" y="6792925"/>
                </a:lnTo>
                <a:lnTo>
                  <a:pt x="0" y="0"/>
                </a:lnTo>
                <a:close/>
              </a:path>
            </a:pathLst>
          </a:custGeom>
          <a:blipFill rotWithShape="1">
            <a:blip r:embed="rId5">
              <a:alphaModFix/>
            </a:blip>
            <a:stretch>
              <a:fillRect b="-26721" l="0" r="0" t="-18335"/>
            </a:stretch>
          </a:blipFill>
          <a:ln>
            <a:noFill/>
          </a:ln>
        </p:spPr>
      </p:sp>
      <p:sp>
        <p:nvSpPr>
          <p:cNvPr id="340" name="Google Shape;340;p29"/>
          <p:cNvSpPr txBox="1"/>
          <p:nvPr/>
        </p:nvSpPr>
        <p:spPr>
          <a:xfrm>
            <a:off x="392643" y="1382557"/>
            <a:ext cx="11601900" cy="935100"/>
          </a:xfrm>
          <a:prstGeom prst="rect">
            <a:avLst/>
          </a:prstGeom>
          <a:noFill/>
          <a:ln>
            <a:noFill/>
          </a:ln>
        </p:spPr>
        <p:txBody>
          <a:bodyPr anchorCtr="0" anchor="t" bIns="0" lIns="0" spcFirstLastPara="1" rIns="0" wrap="square" tIns="0">
            <a:spAutoFit/>
          </a:bodyPr>
          <a:lstStyle/>
          <a:p>
            <a:pPr indent="0" lvl="0" marL="0" marR="0" rtl="0" algn="l">
              <a:lnSpc>
                <a:spcPct val="98000"/>
              </a:lnSpc>
              <a:spcBef>
                <a:spcPts val="0"/>
              </a:spcBef>
              <a:spcAft>
                <a:spcPts val="0"/>
              </a:spcAft>
              <a:buNone/>
            </a:pPr>
            <a:r>
              <a:rPr i="0" lang="en-US" sz="6200" u="none" cap="none" strike="noStrike">
                <a:solidFill>
                  <a:srgbClr val="FFFFFF"/>
                </a:solidFill>
                <a:latin typeface="Livvic"/>
                <a:ea typeface="Livvic"/>
                <a:cs typeface="Livvic"/>
                <a:sym typeface="Livvic"/>
              </a:rPr>
              <a:t>The impact of Extreme Content?</a:t>
            </a:r>
            <a:endParaRPr>
              <a:latin typeface="Livvic"/>
              <a:ea typeface="Livvic"/>
              <a:cs typeface="Livvic"/>
              <a:sym typeface="Livv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3045"/>
        </a:solidFill>
      </p:bgPr>
    </p:bg>
    <p:spTree>
      <p:nvGrpSpPr>
        <p:cNvPr id="344" name="Shape 344"/>
        <p:cNvGrpSpPr/>
        <p:nvPr/>
      </p:nvGrpSpPr>
      <p:grpSpPr>
        <a:xfrm>
          <a:off x="0" y="0"/>
          <a:ext cx="0" cy="0"/>
          <a:chOff x="0" y="0"/>
          <a:chExt cx="0" cy="0"/>
        </a:xfrm>
      </p:grpSpPr>
      <p:grpSp>
        <p:nvGrpSpPr>
          <p:cNvPr id="345" name="Google Shape;345;p30"/>
          <p:cNvGrpSpPr/>
          <p:nvPr/>
        </p:nvGrpSpPr>
        <p:grpSpPr>
          <a:xfrm>
            <a:off x="9144000" y="204352"/>
            <a:ext cx="8644917" cy="9538790"/>
            <a:chOff x="0" y="-57150"/>
            <a:chExt cx="2276851" cy="2512274"/>
          </a:xfrm>
        </p:grpSpPr>
        <p:sp>
          <p:nvSpPr>
            <p:cNvPr id="346" name="Google Shape;346;p30"/>
            <p:cNvSpPr/>
            <p:nvPr/>
          </p:nvSpPr>
          <p:spPr>
            <a:xfrm>
              <a:off x="0" y="0"/>
              <a:ext cx="2276851" cy="2455124"/>
            </a:xfrm>
            <a:custGeom>
              <a:rect b="b" l="l" r="r" t="t"/>
              <a:pathLst>
                <a:path extrusionOk="0" h="2455124" w="2276851">
                  <a:moveTo>
                    <a:pt x="26866" y="0"/>
                  </a:moveTo>
                  <a:lnTo>
                    <a:pt x="2249984" y="0"/>
                  </a:lnTo>
                  <a:cubicBezTo>
                    <a:pt x="2264822" y="0"/>
                    <a:pt x="2276851" y="12028"/>
                    <a:pt x="2276851" y="26866"/>
                  </a:cubicBezTo>
                  <a:lnTo>
                    <a:pt x="2276851" y="2428258"/>
                  </a:lnTo>
                  <a:cubicBezTo>
                    <a:pt x="2276851" y="2443096"/>
                    <a:pt x="2264822" y="2455124"/>
                    <a:pt x="2249984" y="2455124"/>
                  </a:cubicBezTo>
                  <a:lnTo>
                    <a:pt x="26866" y="2455124"/>
                  </a:lnTo>
                  <a:cubicBezTo>
                    <a:pt x="19741" y="2455124"/>
                    <a:pt x="12907" y="2452294"/>
                    <a:pt x="7869" y="2447255"/>
                  </a:cubicBezTo>
                  <a:cubicBezTo>
                    <a:pt x="2831" y="2442217"/>
                    <a:pt x="0" y="2435383"/>
                    <a:pt x="0" y="2428258"/>
                  </a:cubicBezTo>
                  <a:lnTo>
                    <a:pt x="0" y="26866"/>
                  </a:lnTo>
                  <a:cubicBezTo>
                    <a:pt x="0" y="19741"/>
                    <a:pt x="2831" y="12907"/>
                    <a:pt x="7869" y="7869"/>
                  </a:cubicBezTo>
                  <a:cubicBezTo>
                    <a:pt x="12907" y="2831"/>
                    <a:pt x="19741" y="0"/>
                    <a:pt x="26866" y="0"/>
                  </a:cubicBezTo>
                  <a:close/>
                </a:path>
              </a:pathLst>
            </a:custGeom>
            <a:solidFill>
              <a:srgbClr val="CFB2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0"/>
            <p:cNvSpPr txBox="1"/>
            <p:nvPr/>
          </p:nvSpPr>
          <p:spPr>
            <a:xfrm>
              <a:off x="0" y="-57150"/>
              <a:ext cx="2276851" cy="2512274"/>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8" name="Google Shape;348;p30"/>
          <p:cNvSpPr txBox="1"/>
          <p:nvPr/>
        </p:nvSpPr>
        <p:spPr>
          <a:xfrm>
            <a:off x="392643" y="1447910"/>
            <a:ext cx="6188700" cy="5430300"/>
          </a:xfrm>
          <a:prstGeom prst="rect">
            <a:avLst/>
          </a:prstGeom>
          <a:noFill/>
          <a:ln>
            <a:noFill/>
          </a:ln>
        </p:spPr>
        <p:txBody>
          <a:bodyPr anchorCtr="0" anchor="t" bIns="0" lIns="0" spcFirstLastPara="1" rIns="0" wrap="square" tIns="0">
            <a:spAutoFit/>
          </a:bodyPr>
          <a:lstStyle/>
          <a:p>
            <a:pPr indent="0" lvl="0" marL="0" marR="0" rtl="0" algn="l">
              <a:lnSpc>
                <a:spcPct val="98000"/>
              </a:lnSpc>
              <a:spcBef>
                <a:spcPts val="0"/>
              </a:spcBef>
              <a:spcAft>
                <a:spcPts val="0"/>
              </a:spcAft>
              <a:buNone/>
            </a:pPr>
            <a:r>
              <a:rPr i="0" lang="en-US" sz="12000" u="none" cap="none" strike="noStrike">
                <a:solidFill>
                  <a:srgbClr val="FFFFFF"/>
                </a:solidFill>
                <a:latin typeface="Livvic"/>
                <a:ea typeface="Livvic"/>
                <a:cs typeface="Livvic"/>
                <a:sym typeface="Livvic"/>
              </a:rPr>
              <a:t>What are they seeing?</a:t>
            </a:r>
            <a:endParaRPr>
              <a:latin typeface="Livvic"/>
              <a:ea typeface="Livvic"/>
              <a:cs typeface="Livvic"/>
              <a:sym typeface="Livvic"/>
            </a:endParaRPr>
          </a:p>
        </p:txBody>
      </p:sp>
      <p:sp>
        <p:nvSpPr>
          <p:cNvPr id="349" name="Google Shape;349;p30"/>
          <p:cNvSpPr txBox="1"/>
          <p:nvPr/>
        </p:nvSpPr>
        <p:spPr>
          <a:xfrm>
            <a:off x="9568133" y="8610600"/>
            <a:ext cx="7691100" cy="6618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i="0" lang="en-US" sz="4299" u="none" cap="none" strike="noStrike">
                <a:solidFill>
                  <a:srgbClr val="2C3045"/>
                </a:solidFill>
                <a:latin typeface="Livvic"/>
                <a:ea typeface="Livvic"/>
                <a:cs typeface="Livvic"/>
                <a:sym typeface="Livvic"/>
              </a:rPr>
              <a:t>Had seen a beheading video</a:t>
            </a:r>
            <a:endParaRPr>
              <a:latin typeface="Livvic"/>
              <a:ea typeface="Livvic"/>
              <a:cs typeface="Livvic"/>
              <a:sym typeface="Livvic"/>
            </a:endParaRPr>
          </a:p>
        </p:txBody>
      </p:sp>
      <p:sp>
        <p:nvSpPr>
          <p:cNvPr id="350" name="Google Shape;350;p30"/>
          <p:cNvSpPr txBox="1"/>
          <p:nvPr/>
        </p:nvSpPr>
        <p:spPr>
          <a:xfrm>
            <a:off x="9568133" y="795503"/>
            <a:ext cx="7691100" cy="22500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i="0" lang="en-US" sz="4299" u="none" cap="none" strike="noStrike">
                <a:solidFill>
                  <a:srgbClr val="2C3045"/>
                </a:solidFill>
                <a:latin typeface="Livvic"/>
                <a:ea typeface="Livvic"/>
                <a:cs typeface="Livvic"/>
                <a:sym typeface="Livvic"/>
              </a:rPr>
              <a:t>The Children’s Commissioner Rachel de Souza spoke to a class of 15-year-olds:</a:t>
            </a:r>
            <a:r>
              <a:rPr b="0" i="0" lang="en-US" sz="4299" u="none" cap="none" strike="noStrike">
                <a:solidFill>
                  <a:srgbClr val="2C3045"/>
                </a:solidFill>
                <a:latin typeface="Arial"/>
                <a:ea typeface="Arial"/>
                <a:cs typeface="Arial"/>
                <a:sym typeface="Arial"/>
              </a:rPr>
              <a:t> </a:t>
            </a:r>
            <a:endParaRPr/>
          </a:p>
        </p:txBody>
      </p:sp>
      <p:sp>
        <p:nvSpPr>
          <p:cNvPr id="351" name="Google Shape;351;p30"/>
          <p:cNvSpPr txBox="1"/>
          <p:nvPr/>
        </p:nvSpPr>
        <p:spPr>
          <a:xfrm>
            <a:off x="9568133" y="5821781"/>
            <a:ext cx="5588700" cy="3078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0000" u="none" cap="none" strike="noStrike">
                <a:solidFill>
                  <a:srgbClr val="2C3045"/>
                </a:solidFill>
                <a:latin typeface="Livvic"/>
                <a:ea typeface="Livvic"/>
                <a:cs typeface="Livvic"/>
                <a:sym typeface="Livvic"/>
              </a:rPr>
              <a:t>75%</a:t>
            </a:r>
            <a:endParaRPr>
              <a:latin typeface="Livvic"/>
              <a:ea typeface="Livvic"/>
              <a:cs typeface="Livvic"/>
              <a:sym typeface="Livvic"/>
            </a:endParaRPr>
          </a:p>
        </p:txBody>
      </p:sp>
      <p:cxnSp>
        <p:nvCxnSpPr>
          <p:cNvPr id="352" name="Google Shape;352;p30"/>
          <p:cNvCxnSpPr/>
          <p:nvPr/>
        </p:nvCxnSpPr>
        <p:spPr>
          <a:xfrm>
            <a:off x="9568133" y="5674601"/>
            <a:ext cx="7691167" cy="0"/>
          </a:xfrm>
          <a:prstGeom prst="straightConnector1">
            <a:avLst/>
          </a:prstGeom>
          <a:noFill/>
          <a:ln cap="flat" cmpd="sng" w="19050">
            <a:solidFill>
              <a:srgbClr val="2C3045"/>
            </a:solidFill>
            <a:prstDash val="solid"/>
            <a:round/>
            <a:headEnd len="sm" w="sm" type="none"/>
            <a:tailEnd len="sm" w="sm"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3045"/>
        </a:solidFill>
      </p:bgPr>
    </p:bg>
    <p:spTree>
      <p:nvGrpSpPr>
        <p:cNvPr id="356" name="Shape 356"/>
        <p:cNvGrpSpPr/>
        <p:nvPr/>
      </p:nvGrpSpPr>
      <p:grpSpPr>
        <a:xfrm>
          <a:off x="0" y="0"/>
          <a:ext cx="0" cy="0"/>
          <a:chOff x="0" y="0"/>
          <a:chExt cx="0" cy="0"/>
        </a:xfrm>
      </p:grpSpPr>
      <p:grpSp>
        <p:nvGrpSpPr>
          <p:cNvPr id="357" name="Google Shape;357;p31"/>
          <p:cNvGrpSpPr/>
          <p:nvPr/>
        </p:nvGrpSpPr>
        <p:grpSpPr>
          <a:xfrm>
            <a:off x="9144000" y="204352"/>
            <a:ext cx="8644917" cy="9538790"/>
            <a:chOff x="0" y="-57150"/>
            <a:chExt cx="2276851" cy="2512274"/>
          </a:xfrm>
        </p:grpSpPr>
        <p:sp>
          <p:nvSpPr>
            <p:cNvPr id="358" name="Google Shape;358;p31"/>
            <p:cNvSpPr/>
            <p:nvPr/>
          </p:nvSpPr>
          <p:spPr>
            <a:xfrm>
              <a:off x="0" y="0"/>
              <a:ext cx="2276851" cy="2455124"/>
            </a:xfrm>
            <a:custGeom>
              <a:rect b="b" l="l" r="r" t="t"/>
              <a:pathLst>
                <a:path extrusionOk="0" h="2455124" w="2276851">
                  <a:moveTo>
                    <a:pt x="26866" y="0"/>
                  </a:moveTo>
                  <a:lnTo>
                    <a:pt x="2249984" y="0"/>
                  </a:lnTo>
                  <a:cubicBezTo>
                    <a:pt x="2264822" y="0"/>
                    <a:pt x="2276851" y="12028"/>
                    <a:pt x="2276851" y="26866"/>
                  </a:cubicBezTo>
                  <a:lnTo>
                    <a:pt x="2276851" y="2428258"/>
                  </a:lnTo>
                  <a:cubicBezTo>
                    <a:pt x="2276851" y="2443096"/>
                    <a:pt x="2264822" y="2455124"/>
                    <a:pt x="2249984" y="2455124"/>
                  </a:cubicBezTo>
                  <a:lnTo>
                    <a:pt x="26866" y="2455124"/>
                  </a:lnTo>
                  <a:cubicBezTo>
                    <a:pt x="19741" y="2455124"/>
                    <a:pt x="12907" y="2452294"/>
                    <a:pt x="7869" y="2447255"/>
                  </a:cubicBezTo>
                  <a:cubicBezTo>
                    <a:pt x="2831" y="2442217"/>
                    <a:pt x="0" y="2435383"/>
                    <a:pt x="0" y="2428258"/>
                  </a:cubicBezTo>
                  <a:lnTo>
                    <a:pt x="0" y="26866"/>
                  </a:lnTo>
                  <a:cubicBezTo>
                    <a:pt x="0" y="19741"/>
                    <a:pt x="2831" y="12907"/>
                    <a:pt x="7869" y="7869"/>
                  </a:cubicBezTo>
                  <a:cubicBezTo>
                    <a:pt x="12907" y="2831"/>
                    <a:pt x="19741" y="0"/>
                    <a:pt x="26866" y="0"/>
                  </a:cubicBezTo>
                  <a:close/>
                </a:path>
              </a:pathLst>
            </a:custGeom>
            <a:solidFill>
              <a:srgbClr val="E9F7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1"/>
            <p:cNvSpPr txBox="1"/>
            <p:nvPr/>
          </p:nvSpPr>
          <p:spPr>
            <a:xfrm>
              <a:off x="0" y="-57150"/>
              <a:ext cx="2276851" cy="2512274"/>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0" name="Google Shape;360;p31"/>
          <p:cNvSpPr txBox="1"/>
          <p:nvPr/>
        </p:nvSpPr>
        <p:spPr>
          <a:xfrm>
            <a:off x="392618" y="1035135"/>
            <a:ext cx="8505900" cy="7240500"/>
          </a:xfrm>
          <a:prstGeom prst="rect">
            <a:avLst/>
          </a:prstGeom>
          <a:noFill/>
          <a:ln>
            <a:noFill/>
          </a:ln>
        </p:spPr>
        <p:txBody>
          <a:bodyPr anchorCtr="0" anchor="t" bIns="0" lIns="0" spcFirstLastPara="1" rIns="0" wrap="square" tIns="0">
            <a:spAutoFit/>
          </a:bodyPr>
          <a:lstStyle/>
          <a:p>
            <a:pPr indent="0" lvl="0" marL="0" marR="0" rtl="0" algn="l">
              <a:lnSpc>
                <a:spcPct val="98000"/>
              </a:lnSpc>
              <a:spcBef>
                <a:spcPts val="0"/>
              </a:spcBef>
              <a:spcAft>
                <a:spcPts val="0"/>
              </a:spcAft>
              <a:buNone/>
            </a:pPr>
            <a:r>
              <a:rPr i="0" lang="en-US" sz="12000" u="none" cap="none" strike="noStrike">
                <a:solidFill>
                  <a:srgbClr val="FFFFFF"/>
                </a:solidFill>
                <a:latin typeface="Livvic"/>
                <a:ea typeface="Livvic"/>
                <a:cs typeface="Livvic"/>
                <a:sym typeface="Livvic"/>
              </a:rPr>
              <a:t>1 in 5 children</a:t>
            </a:r>
            <a:endParaRPr>
              <a:latin typeface="Livvic"/>
              <a:ea typeface="Livvic"/>
              <a:cs typeface="Livvic"/>
              <a:sym typeface="Livvic"/>
            </a:endParaRPr>
          </a:p>
          <a:p>
            <a:pPr indent="0" lvl="0" marL="0" marR="0" rtl="0" algn="l">
              <a:lnSpc>
                <a:spcPct val="98000"/>
              </a:lnSpc>
              <a:spcBef>
                <a:spcPts val="0"/>
              </a:spcBef>
              <a:spcAft>
                <a:spcPts val="0"/>
              </a:spcAft>
              <a:buNone/>
            </a:pPr>
            <a:r>
              <a:rPr i="0" lang="en-US" sz="12000" u="none" cap="none" strike="noStrike">
                <a:solidFill>
                  <a:srgbClr val="FFFFFF"/>
                </a:solidFill>
                <a:latin typeface="Livvic"/>
                <a:ea typeface="Livvic"/>
                <a:cs typeface="Livvic"/>
                <a:sym typeface="Livvic"/>
              </a:rPr>
              <a:t>are bullied online</a:t>
            </a:r>
            <a:endParaRPr>
              <a:latin typeface="Livvic"/>
              <a:ea typeface="Livvic"/>
              <a:cs typeface="Livvic"/>
              <a:sym typeface="Livvic"/>
            </a:endParaRPr>
          </a:p>
        </p:txBody>
      </p:sp>
      <p:sp>
        <p:nvSpPr>
          <p:cNvPr id="361" name="Google Shape;361;p31"/>
          <p:cNvSpPr txBox="1"/>
          <p:nvPr/>
        </p:nvSpPr>
        <p:spPr>
          <a:xfrm>
            <a:off x="9568133" y="8610600"/>
            <a:ext cx="7691167" cy="6477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299" u="none" cap="none" strike="noStrike">
                <a:solidFill>
                  <a:srgbClr val="2C3045"/>
                </a:solidFill>
                <a:latin typeface="Arial"/>
                <a:ea typeface="Arial"/>
                <a:cs typeface="Arial"/>
                <a:sym typeface="Arial"/>
              </a:rPr>
              <a:t>Self harm as a result</a:t>
            </a:r>
            <a:endParaRPr/>
          </a:p>
        </p:txBody>
      </p:sp>
      <p:sp>
        <p:nvSpPr>
          <p:cNvPr id="362" name="Google Shape;362;p31"/>
          <p:cNvSpPr txBox="1"/>
          <p:nvPr/>
        </p:nvSpPr>
        <p:spPr>
          <a:xfrm>
            <a:off x="9568133" y="4331517"/>
            <a:ext cx="7691167" cy="6477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299" u="none" cap="none" strike="noStrike">
                <a:solidFill>
                  <a:srgbClr val="2C3045"/>
                </a:solidFill>
                <a:latin typeface="Arial"/>
                <a:ea typeface="Arial"/>
                <a:cs typeface="Arial"/>
                <a:sym typeface="Arial"/>
              </a:rPr>
              <a:t>were adversely affected</a:t>
            </a:r>
            <a:endParaRPr/>
          </a:p>
        </p:txBody>
      </p:sp>
      <p:sp>
        <p:nvSpPr>
          <p:cNvPr id="363" name="Google Shape;363;p31"/>
          <p:cNvSpPr txBox="1"/>
          <p:nvPr/>
        </p:nvSpPr>
        <p:spPr>
          <a:xfrm>
            <a:off x="9568133" y="5572125"/>
            <a:ext cx="5588764" cy="30384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0" u="none" cap="none" strike="noStrike">
                <a:solidFill>
                  <a:srgbClr val="2C3045"/>
                </a:solidFill>
                <a:latin typeface="Arial"/>
                <a:ea typeface="Arial"/>
                <a:cs typeface="Arial"/>
                <a:sym typeface="Arial"/>
              </a:rPr>
              <a:t>24%</a:t>
            </a:r>
            <a:endParaRPr/>
          </a:p>
        </p:txBody>
      </p:sp>
      <p:sp>
        <p:nvSpPr>
          <p:cNvPr id="364" name="Google Shape;364;p31"/>
          <p:cNvSpPr txBox="1"/>
          <p:nvPr/>
        </p:nvSpPr>
        <p:spPr>
          <a:xfrm>
            <a:off x="9568133" y="1542699"/>
            <a:ext cx="5588764" cy="30384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0" u="none" cap="none" strike="noStrike">
                <a:solidFill>
                  <a:srgbClr val="2C3045"/>
                </a:solidFill>
                <a:latin typeface="Arial"/>
                <a:ea typeface="Arial"/>
                <a:cs typeface="Arial"/>
                <a:sym typeface="Arial"/>
              </a:rPr>
              <a:t>75%</a:t>
            </a:r>
            <a:endParaRPr/>
          </a:p>
        </p:txBody>
      </p:sp>
      <p:cxnSp>
        <p:nvCxnSpPr>
          <p:cNvPr id="365" name="Google Shape;365;p31"/>
          <p:cNvCxnSpPr/>
          <p:nvPr/>
        </p:nvCxnSpPr>
        <p:spPr>
          <a:xfrm>
            <a:off x="9568133" y="5674601"/>
            <a:ext cx="7691167" cy="0"/>
          </a:xfrm>
          <a:prstGeom prst="straightConnector1">
            <a:avLst/>
          </a:prstGeom>
          <a:noFill/>
          <a:ln cap="flat" cmpd="sng" w="19050">
            <a:solidFill>
              <a:srgbClr val="2C3045"/>
            </a:solidFill>
            <a:prstDash val="solid"/>
            <a:round/>
            <a:headEnd len="sm" w="sm" type="none"/>
            <a:tailEnd len="sm" w="sm" type="none"/>
          </a:ln>
        </p:spPr>
      </p:cxnSp>
      <p:sp>
        <p:nvSpPr>
          <p:cNvPr id="366" name="Google Shape;366;p31"/>
          <p:cNvSpPr txBox="1"/>
          <p:nvPr/>
        </p:nvSpPr>
        <p:spPr>
          <a:xfrm>
            <a:off x="9568133" y="795503"/>
            <a:ext cx="7691167" cy="6477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299" u="none" cap="none" strike="noStrike">
                <a:solidFill>
                  <a:srgbClr val="2C3045"/>
                </a:solidFill>
                <a:latin typeface="Arial"/>
                <a:ea typeface="Arial"/>
                <a:cs typeface="Arial"/>
                <a:sym typeface="Arial"/>
              </a:rPr>
              <a:t>Of those bullied:</a:t>
            </a:r>
            <a:endParaRPr/>
          </a:p>
        </p:txBody>
      </p:sp>
      <p:sp>
        <p:nvSpPr>
          <p:cNvPr id="367" name="Google Shape;367;p31"/>
          <p:cNvSpPr txBox="1"/>
          <p:nvPr/>
        </p:nvSpPr>
        <p:spPr>
          <a:xfrm>
            <a:off x="392643" y="8553450"/>
            <a:ext cx="8505866" cy="119887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FFFFFF"/>
                </a:solidFill>
                <a:latin typeface="Arial"/>
                <a:ea typeface="Arial"/>
                <a:cs typeface="Arial"/>
                <a:sym typeface="Arial"/>
              </a:rPr>
              <a:t>*Online bullying in England and Wales - Office for National Statistics (ons.gov.uk), 2023. </a:t>
            </a:r>
            <a:endParaRPr/>
          </a:p>
          <a:p>
            <a:pPr indent="0" lvl="0" marL="0" marR="0" rtl="0" algn="l">
              <a:lnSpc>
                <a:spcPct val="140000"/>
              </a:lnSpc>
              <a:spcBef>
                <a:spcPts val="0"/>
              </a:spcBef>
              <a:spcAft>
                <a:spcPts val="0"/>
              </a:spcAft>
              <a:buNone/>
            </a:pPr>
            <a:r>
              <a:rPr b="0" i="0" lang="en-US" sz="2300" u="none" cap="none" strike="noStrike">
                <a:solidFill>
                  <a:srgbClr val="FFFFFF"/>
                </a:solidFill>
                <a:latin typeface="Arial"/>
                <a:ea typeface="Arial"/>
                <a:cs typeface="Arial"/>
                <a:sym typeface="Arial"/>
              </a:rPr>
              <a:t>*Ditch the label, The Wireless report , 2017</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3045"/>
        </a:solidFill>
      </p:bgPr>
    </p:bg>
    <p:spTree>
      <p:nvGrpSpPr>
        <p:cNvPr id="371" name="Shape 371"/>
        <p:cNvGrpSpPr/>
        <p:nvPr/>
      </p:nvGrpSpPr>
      <p:grpSpPr>
        <a:xfrm>
          <a:off x="0" y="0"/>
          <a:ext cx="0" cy="0"/>
          <a:chOff x="0" y="0"/>
          <a:chExt cx="0" cy="0"/>
        </a:xfrm>
      </p:grpSpPr>
      <p:grpSp>
        <p:nvGrpSpPr>
          <p:cNvPr id="372" name="Google Shape;372;p32"/>
          <p:cNvGrpSpPr/>
          <p:nvPr/>
        </p:nvGrpSpPr>
        <p:grpSpPr>
          <a:xfrm>
            <a:off x="9144000" y="204352"/>
            <a:ext cx="8644917" cy="9538790"/>
            <a:chOff x="0" y="-57150"/>
            <a:chExt cx="2276851" cy="2512274"/>
          </a:xfrm>
        </p:grpSpPr>
        <p:sp>
          <p:nvSpPr>
            <p:cNvPr id="373" name="Google Shape;373;p32"/>
            <p:cNvSpPr/>
            <p:nvPr/>
          </p:nvSpPr>
          <p:spPr>
            <a:xfrm>
              <a:off x="0" y="0"/>
              <a:ext cx="2276851" cy="2455124"/>
            </a:xfrm>
            <a:custGeom>
              <a:rect b="b" l="l" r="r" t="t"/>
              <a:pathLst>
                <a:path extrusionOk="0" h="2455124" w="2276851">
                  <a:moveTo>
                    <a:pt x="26866" y="0"/>
                  </a:moveTo>
                  <a:lnTo>
                    <a:pt x="2249984" y="0"/>
                  </a:lnTo>
                  <a:cubicBezTo>
                    <a:pt x="2264822" y="0"/>
                    <a:pt x="2276851" y="12028"/>
                    <a:pt x="2276851" y="26866"/>
                  </a:cubicBezTo>
                  <a:lnTo>
                    <a:pt x="2276851" y="2428258"/>
                  </a:lnTo>
                  <a:cubicBezTo>
                    <a:pt x="2276851" y="2443096"/>
                    <a:pt x="2264822" y="2455124"/>
                    <a:pt x="2249984" y="2455124"/>
                  </a:cubicBezTo>
                  <a:lnTo>
                    <a:pt x="26866" y="2455124"/>
                  </a:lnTo>
                  <a:cubicBezTo>
                    <a:pt x="19741" y="2455124"/>
                    <a:pt x="12907" y="2452294"/>
                    <a:pt x="7869" y="2447255"/>
                  </a:cubicBezTo>
                  <a:cubicBezTo>
                    <a:pt x="2831" y="2442217"/>
                    <a:pt x="0" y="2435383"/>
                    <a:pt x="0" y="2428258"/>
                  </a:cubicBezTo>
                  <a:lnTo>
                    <a:pt x="0" y="26866"/>
                  </a:lnTo>
                  <a:cubicBezTo>
                    <a:pt x="0" y="19741"/>
                    <a:pt x="2831" y="12907"/>
                    <a:pt x="7869" y="7869"/>
                  </a:cubicBezTo>
                  <a:cubicBezTo>
                    <a:pt x="12907" y="2831"/>
                    <a:pt x="19741" y="0"/>
                    <a:pt x="26866" y="0"/>
                  </a:cubicBezTo>
                  <a:close/>
                </a:path>
              </a:pathLst>
            </a:custGeom>
            <a:solidFill>
              <a:srgbClr val="F2FE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2"/>
            <p:cNvSpPr txBox="1"/>
            <p:nvPr/>
          </p:nvSpPr>
          <p:spPr>
            <a:xfrm>
              <a:off x="0" y="-57150"/>
              <a:ext cx="2276851" cy="2512274"/>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5" name="Google Shape;375;p32"/>
          <p:cNvSpPr txBox="1"/>
          <p:nvPr/>
        </p:nvSpPr>
        <p:spPr>
          <a:xfrm>
            <a:off x="392643" y="1447910"/>
            <a:ext cx="6188628" cy="1564005"/>
          </a:xfrm>
          <a:prstGeom prst="rect">
            <a:avLst/>
          </a:prstGeom>
          <a:noFill/>
          <a:ln>
            <a:noFill/>
          </a:ln>
        </p:spPr>
        <p:txBody>
          <a:bodyPr anchorCtr="0" anchor="t" bIns="0" lIns="0" spcFirstLastPara="1" rIns="0" wrap="square" tIns="0">
            <a:spAutoFit/>
          </a:bodyPr>
          <a:lstStyle/>
          <a:p>
            <a:pPr indent="0" lvl="0" marL="0" marR="0" rtl="0" algn="l">
              <a:lnSpc>
                <a:spcPct val="98000"/>
              </a:lnSpc>
              <a:spcBef>
                <a:spcPts val="0"/>
              </a:spcBef>
              <a:spcAft>
                <a:spcPts val="0"/>
              </a:spcAft>
              <a:buNone/>
            </a:pPr>
            <a:r>
              <a:rPr b="0" i="0" lang="en-US" sz="12000" u="none" cap="none" strike="noStrike">
                <a:solidFill>
                  <a:srgbClr val="FFFFFF"/>
                </a:solidFill>
                <a:latin typeface="Arial"/>
                <a:ea typeface="Arial"/>
                <a:cs typeface="Arial"/>
                <a:sym typeface="Arial"/>
              </a:rPr>
              <a:t>Sleep</a:t>
            </a:r>
            <a:endParaRPr/>
          </a:p>
        </p:txBody>
      </p:sp>
      <p:sp>
        <p:nvSpPr>
          <p:cNvPr id="376" name="Google Shape;376;p32"/>
          <p:cNvSpPr txBox="1"/>
          <p:nvPr/>
        </p:nvSpPr>
        <p:spPr>
          <a:xfrm>
            <a:off x="9568133" y="8089024"/>
            <a:ext cx="7691167" cy="12954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299" u="none" cap="none" strike="noStrike">
                <a:solidFill>
                  <a:srgbClr val="2C3045"/>
                </a:solidFill>
                <a:latin typeface="Arial"/>
                <a:ea typeface="Arial"/>
                <a:cs typeface="Arial"/>
                <a:sym typeface="Arial"/>
              </a:rPr>
              <a:t>of teenagers take their phone to bed with them</a:t>
            </a:r>
            <a:endParaRPr/>
          </a:p>
        </p:txBody>
      </p:sp>
      <p:sp>
        <p:nvSpPr>
          <p:cNvPr id="377" name="Google Shape;377;p32"/>
          <p:cNvSpPr txBox="1"/>
          <p:nvPr/>
        </p:nvSpPr>
        <p:spPr>
          <a:xfrm>
            <a:off x="9568133" y="795503"/>
            <a:ext cx="7026189" cy="19431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4299" u="none" cap="none" strike="noStrike">
                <a:solidFill>
                  <a:srgbClr val="2C3045"/>
                </a:solidFill>
                <a:latin typeface="Arial"/>
                <a:ea typeface="Arial"/>
                <a:cs typeface="Arial"/>
                <a:sym typeface="Arial"/>
              </a:rPr>
              <a:t>Pre-teens lose the equivalent of a nights sleep per week to social media</a:t>
            </a:r>
            <a:endParaRPr/>
          </a:p>
        </p:txBody>
      </p:sp>
      <p:sp>
        <p:nvSpPr>
          <p:cNvPr id="378" name="Google Shape;378;p32"/>
          <p:cNvSpPr txBox="1"/>
          <p:nvPr/>
        </p:nvSpPr>
        <p:spPr>
          <a:xfrm>
            <a:off x="9568133" y="5300205"/>
            <a:ext cx="5588764" cy="30384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0" u="none" cap="none" strike="noStrike">
                <a:solidFill>
                  <a:srgbClr val="2C3045"/>
                </a:solidFill>
                <a:latin typeface="Arial"/>
                <a:ea typeface="Arial"/>
                <a:cs typeface="Arial"/>
                <a:sym typeface="Arial"/>
              </a:rPr>
              <a:t>73%</a:t>
            </a:r>
            <a:endParaRPr/>
          </a:p>
        </p:txBody>
      </p:sp>
      <p:cxnSp>
        <p:nvCxnSpPr>
          <p:cNvPr id="379" name="Google Shape;379;p32"/>
          <p:cNvCxnSpPr/>
          <p:nvPr/>
        </p:nvCxnSpPr>
        <p:spPr>
          <a:xfrm>
            <a:off x="9568133" y="5153025"/>
            <a:ext cx="7691167" cy="0"/>
          </a:xfrm>
          <a:prstGeom prst="straightConnector1">
            <a:avLst/>
          </a:prstGeom>
          <a:noFill/>
          <a:ln cap="flat" cmpd="sng" w="19050">
            <a:solidFill>
              <a:srgbClr val="2C3045"/>
            </a:solidFill>
            <a:prstDash val="solid"/>
            <a:round/>
            <a:headEnd len="sm" w="sm" type="none"/>
            <a:tailEnd len="sm" w="sm" type="none"/>
          </a:ln>
        </p:spPr>
      </p:cxnSp>
      <p:sp>
        <p:nvSpPr>
          <p:cNvPr id="380" name="Google Shape;380;p32"/>
          <p:cNvSpPr txBox="1"/>
          <p:nvPr/>
        </p:nvSpPr>
        <p:spPr>
          <a:xfrm>
            <a:off x="392643" y="9294834"/>
            <a:ext cx="5872639" cy="44830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600" u="none" cap="none" strike="noStrike">
                <a:solidFill>
                  <a:srgbClr val="FFFFFF"/>
                </a:solidFill>
                <a:latin typeface="Arial"/>
                <a:ea typeface="Arial"/>
                <a:cs typeface="Arial"/>
                <a:sym typeface="Arial"/>
              </a:rPr>
              <a:t>*De Montford University, Leicester, 2022</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3045"/>
        </a:solidFill>
      </p:bgPr>
    </p:bg>
    <p:spTree>
      <p:nvGrpSpPr>
        <p:cNvPr id="384" name="Shape 384"/>
        <p:cNvGrpSpPr/>
        <p:nvPr/>
      </p:nvGrpSpPr>
      <p:grpSpPr>
        <a:xfrm>
          <a:off x="0" y="0"/>
          <a:ext cx="0" cy="0"/>
          <a:chOff x="0" y="0"/>
          <a:chExt cx="0" cy="0"/>
        </a:xfrm>
      </p:grpSpPr>
      <p:sp>
        <p:nvSpPr>
          <p:cNvPr id="385" name="Google Shape;385;p33"/>
          <p:cNvSpPr/>
          <p:nvPr/>
        </p:nvSpPr>
        <p:spPr>
          <a:xfrm>
            <a:off x="392643" y="4198730"/>
            <a:ext cx="8520513" cy="5719394"/>
          </a:xfrm>
          <a:custGeom>
            <a:rect b="b" l="l" r="r" t="t"/>
            <a:pathLst>
              <a:path extrusionOk="0" h="5719394" w="8520513">
                <a:moveTo>
                  <a:pt x="0" y="0"/>
                </a:moveTo>
                <a:lnTo>
                  <a:pt x="8520512" y="0"/>
                </a:lnTo>
                <a:lnTo>
                  <a:pt x="8520512" y="5719394"/>
                </a:lnTo>
                <a:lnTo>
                  <a:pt x="0" y="5719394"/>
                </a:lnTo>
                <a:lnTo>
                  <a:pt x="0" y="0"/>
                </a:lnTo>
                <a:close/>
              </a:path>
            </a:pathLst>
          </a:custGeom>
          <a:blipFill rotWithShape="1">
            <a:blip r:embed="rId3">
              <a:alphaModFix/>
            </a:blip>
            <a:stretch>
              <a:fillRect b="0" l="0" r="0" t="0"/>
            </a:stretch>
          </a:blipFill>
          <a:ln>
            <a:noFill/>
          </a:ln>
        </p:spPr>
      </p:sp>
      <p:sp>
        <p:nvSpPr>
          <p:cNvPr id="386" name="Google Shape;386;p33"/>
          <p:cNvSpPr/>
          <p:nvPr/>
        </p:nvSpPr>
        <p:spPr>
          <a:xfrm>
            <a:off x="9391860" y="4195844"/>
            <a:ext cx="8520513" cy="5719394"/>
          </a:xfrm>
          <a:custGeom>
            <a:rect b="b" l="l" r="r" t="t"/>
            <a:pathLst>
              <a:path extrusionOk="0" h="5719394" w="8520513">
                <a:moveTo>
                  <a:pt x="0" y="0"/>
                </a:moveTo>
                <a:lnTo>
                  <a:pt x="8520512" y="0"/>
                </a:lnTo>
                <a:lnTo>
                  <a:pt x="8520512" y="5719394"/>
                </a:lnTo>
                <a:lnTo>
                  <a:pt x="0" y="5719394"/>
                </a:lnTo>
                <a:lnTo>
                  <a:pt x="0" y="0"/>
                </a:lnTo>
                <a:close/>
              </a:path>
            </a:pathLst>
          </a:custGeom>
          <a:blipFill rotWithShape="1">
            <a:blip r:embed="rId4">
              <a:alphaModFix/>
            </a:blip>
            <a:stretch>
              <a:fillRect b="0" l="0" r="0" t="0"/>
            </a:stretch>
          </a:blipFill>
          <a:ln>
            <a:noFill/>
          </a:ln>
        </p:spPr>
      </p:sp>
      <p:sp>
        <p:nvSpPr>
          <p:cNvPr id="387" name="Google Shape;387;p33"/>
          <p:cNvSpPr txBox="1"/>
          <p:nvPr/>
        </p:nvSpPr>
        <p:spPr>
          <a:xfrm>
            <a:off x="392643" y="1447910"/>
            <a:ext cx="15554248" cy="1564005"/>
          </a:xfrm>
          <a:prstGeom prst="rect">
            <a:avLst/>
          </a:prstGeom>
          <a:noFill/>
          <a:ln>
            <a:noFill/>
          </a:ln>
        </p:spPr>
        <p:txBody>
          <a:bodyPr anchorCtr="0" anchor="t" bIns="0" lIns="0" spcFirstLastPara="1" rIns="0" wrap="square" tIns="0">
            <a:spAutoFit/>
          </a:bodyPr>
          <a:lstStyle/>
          <a:p>
            <a:pPr indent="0" lvl="0" marL="0" marR="0" rtl="0" algn="l">
              <a:lnSpc>
                <a:spcPct val="98000"/>
              </a:lnSpc>
              <a:spcBef>
                <a:spcPts val="0"/>
              </a:spcBef>
              <a:spcAft>
                <a:spcPts val="0"/>
              </a:spcAft>
              <a:buNone/>
            </a:pPr>
            <a:r>
              <a:rPr b="0" i="0" lang="en-US" sz="12000" u="none" cap="none" strike="noStrike">
                <a:solidFill>
                  <a:srgbClr val="FFFFFF"/>
                </a:solidFill>
                <a:latin typeface="Arial"/>
                <a:ea typeface="Arial"/>
                <a:cs typeface="Arial"/>
                <a:sym typeface="Arial"/>
              </a:rPr>
              <a:t>The opportunity costs</a:t>
            </a:r>
            <a:endParaRPr/>
          </a:p>
        </p:txBody>
      </p:sp>
      <p:sp>
        <p:nvSpPr>
          <p:cNvPr id="388" name="Google Shape;388;p33"/>
          <p:cNvSpPr txBox="1"/>
          <p:nvPr/>
        </p:nvSpPr>
        <p:spPr>
          <a:xfrm>
            <a:off x="2016033" y="6750051"/>
            <a:ext cx="5273732" cy="254634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999" u="none" cap="none" strike="noStrike">
                <a:solidFill>
                  <a:srgbClr val="2C3045"/>
                </a:solidFill>
                <a:latin typeface="Arial"/>
                <a:ea typeface="Arial"/>
                <a:cs typeface="Arial"/>
                <a:sym typeface="Arial"/>
              </a:rPr>
              <a:t>Children spend twice as long looking at screens as playing outside</a:t>
            </a:r>
            <a:endParaRPr/>
          </a:p>
        </p:txBody>
      </p:sp>
      <p:sp>
        <p:nvSpPr>
          <p:cNvPr id="389" name="Google Shape;389;p33"/>
          <p:cNvSpPr txBox="1"/>
          <p:nvPr/>
        </p:nvSpPr>
        <p:spPr>
          <a:xfrm>
            <a:off x="392643" y="3230990"/>
            <a:ext cx="7218788" cy="577215"/>
          </a:xfrm>
          <a:prstGeom prst="rect">
            <a:avLst/>
          </a:prstGeom>
          <a:noFill/>
          <a:ln>
            <a:noFill/>
          </a:ln>
        </p:spPr>
        <p:txBody>
          <a:bodyPr anchorCtr="0" anchor="t" bIns="0" lIns="0" spcFirstLastPara="1" rIns="0" wrap="square" tIns="0">
            <a:spAutoFit/>
          </a:bodyPr>
          <a:lstStyle/>
          <a:p>
            <a:pPr indent="0" lvl="0" marL="0" marR="0" rtl="0" algn="l">
              <a:lnSpc>
                <a:spcPct val="114000"/>
              </a:lnSpc>
              <a:spcBef>
                <a:spcPts val="0"/>
              </a:spcBef>
              <a:spcAft>
                <a:spcPts val="0"/>
              </a:spcAft>
              <a:buNone/>
            </a:pPr>
            <a:r>
              <a:rPr b="0" i="0" lang="en-US" sz="2000" u="none" cap="none" strike="noStrike">
                <a:solidFill>
                  <a:srgbClr val="FFFFFF"/>
                </a:solidFill>
                <a:latin typeface="Arial"/>
                <a:ea typeface="Arial"/>
                <a:cs typeface="Arial"/>
                <a:sym typeface="Arial"/>
              </a:rPr>
              <a:t>*Oxford Home Schooling and Tuition, 2022</a:t>
            </a:r>
            <a:endParaRPr/>
          </a:p>
          <a:p>
            <a:pPr indent="0" lvl="0" marL="0" marR="0" rtl="0" algn="l">
              <a:lnSpc>
                <a:spcPct val="114000"/>
              </a:lnSpc>
              <a:spcBef>
                <a:spcPts val="0"/>
              </a:spcBef>
              <a:spcAft>
                <a:spcPts val="0"/>
              </a:spcAft>
              <a:buNone/>
            </a:pPr>
            <a:r>
              <a:rPr b="0" i="0" lang="en-US" sz="2000" u="none" cap="none" strike="noStrike">
                <a:solidFill>
                  <a:srgbClr val="FFFFFF"/>
                </a:solidFill>
                <a:latin typeface="Arial"/>
                <a:ea typeface="Arial"/>
                <a:cs typeface="Arial"/>
                <a:sym typeface="Arial"/>
              </a:rPr>
              <a:t>*The Raising the Nation Play Commission, 2025 </a:t>
            </a:r>
            <a:endParaRPr/>
          </a:p>
        </p:txBody>
      </p:sp>
      <p:sp>
        <p:nvSpPr>
          <p:cNvPr id="390" name="Google Shape;390;p33"/>
          <p:cNvSpPr txBox="1"/>
          <p:nvPr/>
        </p:nvSpPr>
        <p:spPr>
          <a:xfrm>
            <a:off x="2391708" y="4574673"/>
            <a:ext cx="4522382" cy="2133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4000" u="none" cap="none" strike="noStrike">
                <a:solidFill>
                  <a:srgbClr val="2C3146"/>
                </a:solidFill>
                <a:latin typeface="Arial"/>
                <a:ea typeface="Arial"/>
                <a:cs typeface="Arial"/>
                <a:sym typeface="Arial"/>
              </a:rPr>
              <a:t>x2</a:t>
            </a:r>
            <a:endParaRPr/>
          </a:p>
        </p:txBody>
      </p:sp>
      <p:sp>
        <p:nvSpPr>
          <p:cNvPr id="391" name="Google Shape;391;p33"/>
          <p:cNvSpPr txBox="1"/>
          <p:nvPr/>
        </p:nvSpPr>
        <p:spPr>
          <a:xfrm>
            <a:off x="11567527" y="4574673"/>
            <a:ext cx="4522382" cy="2133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4000" u="none" cap="none" strike="noStrike">
                <a:solidFill>
                  <a:srgbClr val="2C3146"/>
                </a:solidFill>
                <a:latin typeface="Arial"/>
                <a:ea typeface="Arial"/>
                <a:cs typeface="Arial"/>
                <a:sym typeface="Arial"/>
              </a:rPr>
              <a:t>50%</a:t>
            </a:r>
            <a:endParaRPr/>
          </a:p>
        </p:txBody>
      </p:sp>
      <p:sp>
        <p:nvSpPr>
          <p:cNvPr id="392" name="Google Shape;392;p33"/>
          <p:cNvSpPr txBox="1"/>
          <p:nvPr/>
        </p:nvSpPr>
        <p:spPr>
          <a:xfrm>
            <a:off x="11015250" y="6750051"/>
            <a:ext cx="5273732" cy="254634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999" u="none" cap="none" strike="noStrike">
                <a:solidFill>
                  <a:srgbClr val="2C3045"/>
                </a:solidFill>
                <a:latin typeface="Arial"/>
                <a:ea typeface="Arial"/>
                <a:cs typeface="Arial"/>
                <a:sym typeface="Arial"/>
              </a:rPr>
              <a:t>Children’s outdoor playtime has halved in a generation</a:t>
            </a:r>
            <a:endParaRPr/>
          </a:p>
        </p:txBody>
      </p:sp>
      <p:sp>
        <p:nvSpPr>
          <p:cNvPr id="393" name="Google Shape;393;p33"/>
          <p:cNvSpPr/>
          <p:nvPr/>
        </p:nvSpPr>
        <p:spPr>
          <a:xfrm rot="5400000">
            <a:off x="10786612" y="5250619"/>
            <a:ext cx="888034" cy="673796"/>
          </a:xfrm>
          <a:custGeom>
            <a:rect b="b" l="l" r="r" t="t"/>
            <a:pathLst>
              <a:path extrusionOk="0" h="673796" w="888034">
                <a:moveTo>
                  <a:pt x="0" y="0"/>
                </a:moveTo>
                <a:lnTo>
                  <a:pt x="888034" y="0"/>
                </a:lnTo>
                <a:lnTo>
                  <a:pt x="888034" y="673796"/>
                </a:lnTo>
                <a:lnTo>
                  <a:pt x="0" y="673796"/>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6"/>
          <p:cNvSpPr txBox="1"/>
          <p:nvPr/>
        </p:nvSpPr>
        <p:spPr>
          <a:xfrm>
            <a:off x="1646600" y="543200"/>
            <a:ext cx="15736200" cy="176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5000">
                <a:solidFill>
                  <a:schemeClr val="dk1"/>
                </a:solidFill>
                <a:latin typeface="Calibri"/>
                <a:ea typeface="Calibri"/>
                <a:cs typeface="Calibri"/>
                <a:sym typeface="Calibri"/>
              </a:rPr>
              <a:t>Ashlyns School Phone Journey</a:t>
            </a:r>
            <a:endParaRPr b="1" sz="5000">
              <a:solidFill>
                <a:schemeClr val="dk1"/>
              </a:solidFill>
              <a:latin typeface="Calibri"/>
              <a:ea typeface="Calibri"/>
              <a:cs typeface="Calibri"/>
              <a:sym typeface="Calibri"/>
            </a:endParaRPr>
          </a:p>
        </p:txBody>
      </p:sp>
      <p:pic>
        <p:nvPicPr>
          <p:cNvPr id="102" name="Google Shape;102;p16"/>
          <p:cNvPicPr preferRelativeResize="0"/>
          <p:nvPr/>
        </p:nvPicPr>
        <p:blipFill>
          <a:blip r:embed="rId3">
            <a:alphaModFix/>
          </a:blip>
          <a:stretch>
            <a:fillRect/>
          </a:stretch>
        </p:blipFill>
        <p:spPr>
          <a:xfrm>
            <a:off x="322175" y="151875"/>
            <a:ext cx="2139225" cy="2532851"/>
          </a:xfrm>
          <a:prstGeom prst="rect">
            <a:avLst/>
          </a:prstGeom>
          <a:noFill/>
          <a:ln>
            <a:noFill/>
          </a:ln>
        </p:spPr>
      </p:pic>
      <p:sp>
        <p:nvSpPr>
          <p:cNvPr id="103" name="Google Shape;103;p16"/>
          <p:cNvSpPr txBox="1"/>
          <p:nvPr/>
        </p:nvSpPr>
        <p:spPr>
          <a:xfrm>
            <a:off x="2254900" y="3225525"/>
            <a:ext cx="2800800" cy="3395100"/>
          </a:xfrm>
          <a:prstGeom prst="rect">
            <a:avLst/>
          </a:prstGeom>
          <a:solidFill>
            <a:srgbClr val="F2FED9"/>
          </a:solidFill>
          <a:ln cap="flat" cmpd="sng" w="762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US" sz="3200">
                <a:solidFill>
                  <a:schemeClr val="dk1"/>
                </a:solidFill>
                <a:latin typeface="Calibri"/>
                <a:ea typeface="Calibri"/>
                <a:cs typeface="Calibri"/>
                <a:sym typeface="Calibri"/>
              </a:rPr>
              <a:t>Previously</a:t>
            </a:r>
            <a:endParaRPr b="1" sz="3200">
              <a:solidFill>
                <a:schemeClr val="dk1"/>
              </a:solidFill>
              <a:latin typeface="Calibri"/>
              <a:ea typeface="Calibri"/>
              <a:cs typeface="Calibri"/>
              <a:sym typeface="Calibri"/>
            </a:endParaRPr>
          </a:p>
          <a:p>
            <a:pPr indent="0" lvl="0" marL="0" rtl="0" algn="ctr">
              <a:spcBef>
                <a:spcPts val="0"/>
              </a:spcBef>
              <a:spcAft>
                <a:spcPts val="0"/>
              </a:spcAft>
              <a:buNone/>
            </a:pPr>
            <a:r>
              <a:t/>
            </a:r>
            <a:endParaRPr i="1" sz="3200">
              <a:solidFill>
                <a:schemeClr val="dk1"/>
              </a:solidFill>
              <a:latin typeface="Calibri"/>
              <a:ea typeface="Calibri"/>
              <a:cs typeface="Calibri"/>
              <a:sym typeface="Calibri"/>
            </a:endParaRPr>
          </a:p>
          <a:p>
            <a:pPr indent="0" lvl="0" marL="0" rtl="0" algn="ctr">
              <a:spcBef>
                <a:spcPts val="0"/>
              </a:spcBef>
              <a:spcAft>
                <a:spcPts val="0"/>
              </a:spcAft>
              <a:buNone/>
            </a:pPr>
            <a:r>
              <a:rPr i="1" lang="en-US" sz="3200">
                <a:solidFill>
                  <a:schemeClr val="dk1"/>
                </a:solidFill>
                <a:latin typeface="Calibri"/>
                <a:ea typeface="Calibri"/>
                <a:cs typeface="Calibri"/>
                <a:sym typeface="Calibri"/>
              </a:rPr>
              <a:t>‘Never Seen, Never Heard’</a:t>
            </a:r>
            <a:r>
              <a:rPr lang="en-US" sz="3200">
                <a:solidFill>
                  <a:schemeClr val="dk1"/>
                </a:solidFill>
                <a:latin typeface="Calibri"/>
                <a:ea typeface="Calibri"/>
                <a:cs typeface="Calibri"/>
                <a:sym typeface="Calibri"/>
              </a:rPr>
              <a:t> </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104" name="Google Shape;104;p16"/>
          <p:cNvSpPr/>
          <p:nvPr/>
        </p:nvSpPr>
        <p:spPr>
          <a:xfrm>
            <a:off x="5573413" y="4209875"/>
            <a:ext cx="1731600" cy="797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5" name="Google Shape;105;p16"/>
          <p:cNvSpPr txBox="1"/>
          <p:nvPr/>
        </p:nvSpPr>
        <p:spPr>
          <a:xfrm>
            <a:off x="7822738" y="3174375"/>
            <a:ext cx="2800800" cy="3497400"/>
          </a:xfrm>
          <a:prstGeom prst="rect">
            <a:avLst/>
          </a:prstGeom>
          <a:solidFill>
            <a:srgbClr val="E9F7D3"/>
          </a:solidFill>
          <a:ln cap="flat" cmpd="sng" w="762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US" sz="3200">
                <a:solidFill>
                  <a:schemeClr val="dk1"/>
                </a:solidFill>
                <a:latin typeface="Calibri"/>
                <a:ea typeface="Calibri"/>
                <a:cs typeface="Calibri"/>
                <a:sym typeface="Calibri"/>
              </a:rPr>
              <a:t>Currently</a:t>
            </a:r>
            <a:endParaRPr b="1" sz="3200">
              <a:solidFill>
                <a:schemeClr val="dk1"/>
              </a:solidFill>
              <a:latin typeface="Calibri"/>
              <a:ea typeface="Calibri"/>
              <a:cs typeface="Calibri"/>
              <a:sym typeface="Calibri"/>
            </a:endParaRPr>
          </a:p>
          <a:p>
            <a:pPr indent="0" lvl="0" marL="0" rtl="0" algn="ctr">
              <a:spcBef>
                <a:spcPts val="0"/>
              </a:spcBef>
              <a:spcAft>
                <a:spcPts val="0"/>
              </a:spcAft>
              <a:buNone/>
            </a:pPr>
            <a:r>
              <a:t/>
            </a:r>
            <a:endParaRPr i="1" sz="3200">
              <a:solidFill>
                <a:schemeClr val="dk1"/>
              </a:solidFill>
              <a:latin typeface="Calibri"/>
              <a:ea typeface="Calibri"/>
              <a:cs typeface="Calibri"/>
              <a:sym typeface="Calibri"/>
            </a:endParaRPr>
          </a:p>
          <a:p>
            <a:pPr indent="0" lvl="0" marL="0" rtl="0" algn="ctr">
              <a:spcBef>
                <a:spcPts val="0"/>
              </a:spcBef>
              <a:spcAft>
                <a:spcPts val="0"/>
              </a:spcAft>
              <a:buNone/>
            </a:pPr>
            <a:r>
              <a:rPr i="1" lang="en-US" sz="3200">
                <a:solidFill>
                  <a:schemeClr val="dk1"/>
                </a:solidFill>
                <a:latin typeface="Calibri"/>
                <a:ea typeface="Calibri"/>
                <a:cs typeface="Calibri"/>
                <a:sym typeface="Calibri"/>
              </a:rPr>
              <a:t>Prohibited Item</a:t>
            </a:r>
            <a:endParaRPr i="1" sz="3200">
              <a:solidFill>
                <a:schemeClr val="dk1"/>
              </a:solidFill>
              <a:latin typeface="Calibri"/>
              <a:ea typeface="Calibri"/>
              <a:cs typeface="Calibri"/>
              <a:sym typeface="Calibri"/>
            </a:endParaRPr>
          </a:p>
          <a:p>
            <a:pPr indent="0" lvl="0" marL="0" rtl="0" algn="ctr">
              <a:spcBef>
                <a:spcPts val="0"/>
              </a:spcBef>
              <a:spcAft>
                <a:spcPts val="0"/>
              </a:spcAft>
              <a:buNone/>
            </a:pPr>
            <a:r>
              <a:t/>
            </a:r>
            <a:endParaRPr i="1" sz="3200">
              <a:solidFill>
                <a:schemeClr val="dk1"/>
              </a:solidFill>
              <a:latin typeface="Calibri"/>
              <a:ea typeface="Calibri"/>
              <a:cs typeface="Calibri"/>
              <a:sym typeface="Calibri"/>
            </a:endParaRPr>
          </a:p>
          <a:p>
            <a:pPr indent="0" lvl="0" marL="0" rtl="0" algn="ctr">
              <a:spcBef>
                <a:spcPts val="0"/>
              </a:spcBef>
              <a:spcAft>
                <a:spcPts val="0"/>
              </a:spcAft>
              <a:buNone/>
            </a:pPr>
            <a:r>
              <a:rPr i="1" lang="en-US" sz="3200">
                <a:solidFill>
                  <a:schemeClr val="dk1"/>
                </a:solidFill>
                <a:latin typeface="Calibri"/>
                <a:ea typeface="Calibri"/>
                <a:cs typeface="Calibri"/>
                <a:sym typeface="Calibri"/>
              </a:rPr>
              <a:t>Lockable Phone Pouch</a:t>
            </a:r>
            <a:r>
              <a:rPr i="1" lang="en-US" sz="3200">
                <a:solidFill>
                  <a:schemeClr val="dk1"/>
                </a:solidFill>
                <a:latin typeface="Calibri"/>
                <a:ea typeface="Calibri"/>
                <a:cs typeface="Calibri"/>
                <a:sym typeface="Calibri"/>
              </a:rPr>
              <a:t> </a:t>
            </a:r>
            <a:endParaRPr i="1"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106" name="Google Shape;106;p16"/>
          <p:cNvSpPr/>
          <p:nvPr/>
        </p:nvSpPr>
        <p:spPr>
          <a:xfrm>
            <a:off x="11213588" y="4209875"/>
            <a:ext cx="1731600" cy="797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7" name="Google Shape;107;p16"/>
          <p:cNvSpPr txBox="1"/>
          <p:nvPr/>
        </p:nvSpPr>
        <p:spPr>
          <a:xfrm>
            <a:off x="13390600" y="3174375"/>
            <a:ext cx="2800800" cy="3497400"/>
          </a:xfrm>
          <a:prstGeom prst="rect">
            <a:avLst/>
          </a:prstGeom>
          <a:solidFill>
            <a:srgbClr val="F2FED9"/>
          </a:solidFill>
          <a:ln cap="flat" cmpd="sng" w="762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US" sz="3200">
                <a:solidFill>
                  <a:schemeClr val="dk1"/>
                </a:solidFill>
                <a:latin typeface="Calibri"/>
                <a:ea typeface="Calibri"/>
                <a:cs typeface="Calibri"/>
                <a:sym typeface="Calibri"/>
              </a:rPr>
              <a:t>Sept 2026 </a:t>
            </a:r>
            <a:endParaRPr b="1" sz="3200">
              <a:solidFill>
                <a:schemeClr val="dk1"/>
              </a:solidFill>
              <a:latin typeface="Calibri"/>
              <a:ea typeface="Calibri"/>
              <a:cs typeface="Calibri"/>
              <a:sym typeface="Calibri"/>
            </a:endParaRPr>
          </a:p>
          <a:p>
            <a:pPr indent="0" lvl="0" marL="0" rtl="0" algn="ctr">
              <a:spcBef>
                <a:spcPts val="0"/>
              </a:spcBef>
              <a:spcAft>
                <a:spcPts val="0"/>
              </a:spcAft>
              <a:buNone/>
            </a:pPr>
            <a:r>
              <a:rPr b="1" lang="en-US" sz="1900">
                <a:solidFill>
                  <a:schemeClr val="dk1"/>
                </a:solidFill>
                <a:latin typeface="Calibri"/>
                <a:ea typeface="Calibri"/>
                <a:cs typeface="Calibri"/>
                <a:sym typeface="Calibri"/>
              </a:rPr>
              <a:t>(New Year 7’s)</a:t>
            </a:r>
            <a:endParaRPr b="1" sz="1900">
              <a:solidFill>
                <a:schemeClr val="dk1"/>
              </a:solidFill>
              <a:latin typeface="Calibri"/>
              <a:ea typeface="Calibri"/>
              <a:cs typeface="Calibri"/>
              <a:sym typeface="Calibri"/>
            </a:endParaRPr>
          </a:p>
          <a:p>
            <a:pPr indent="0" lvl="0" marL="0" rtl="0" algn="l">
              <a:spcBef>
                <a:spcPts val="0"/>
              </a:spcBef>
              <a:spcAft>
                <a:spcPts val="0"/>
              </a:spcAft>
              <a:buNone/>
            </a:pPr>
            <a:r>
              <a:t/>
            </a:r>
            <a:endParaRPr i="1" sz="3200">
              <a:solidFill>
                <a:schemeClr val="dk1"/>
              </a:solidFill>
              <a:latin typeface="Calibri"/>
              <a:ea typeface="Calibri"/>
              <a:cs typeface="Calibri"/>
              <a:sym typeface="Calibri"/>
            </a:endParaRPr>
          </a:p>
          <a:p>
            <a:pPr indent="0" lvl="0" marL="0" rtl="0" algn="ctr">
              <a:spcBef>
                <a:spcPts val="0"/>
              </a:spcBef>
              <a:spcAft>
                <a:spcPts val="0"/>
              </a:spcAft>
              <a:buNone/>
            </a:pPr>
            <a:r>
              <a:rPr i="1" lang="en-US" sz="3200">
                <a:solidFill>
                  <a:schemeClr val="dk1"/>
                </a:solidFill>
                <a:latin typeface="Calibri"/>
                <a:ea typeface="Calibri"/>
                <a:cs typeface="Calibri"/>
                <a:sym typeface="Calibri"/>
              </a:rPr>
              <a:t>‘No Smartphones’</a:t>
            </a:r>
            <a:endParaRPr i="1"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a:solidFill>
                  <a:schemeClr val="dk1"/>
                </a:solidFill>
                <a:latin typeface="Calibri"/>
                <a:ea typeface="Calibri"/>
                <a:cs typeface="Calibri"/>
                <a:sym typeface="Calibri"/>
              </a:rPr>
              <a:t>Lockable Pouch</a:t>
            </a:r>
            <a:endParaRPr sz="32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7D3"/>
        </a:solidFill>
      </p:bgPr>
    </p:bg>
    <p:spTree>
      <p:nvGrpSpPr>
        <p:cNvPr id="397" name="Shape 397"/>
        <p:cNvGrpSpPr/>
        <p:nvPr/>
      </p:nvGrpSpPr>
      <p:grpSpPr>
        <a:xfrm>
          <a:off x="0" y="0"/>
          <a:ext cx="0" cy="0"/>
          <a:chOff x="0" y="0"/>
          <a:chExt cx="0" cy="0"/>
        </a:xfrm>
      </p:grpSpPr>
      <p:sp>
        <p:nvSpPr>
          <p:cNvPr id="398" name="Google Shape;398;p34"/>
          <p:cNvSpPr/>
          <p:nvPr/>
        </p:nvSpPr>
        <p:spPr>
          <a:xfrm>
            <a:off x="392643" y="4195844"/>
            <a:ext cx="8520513" cy="5719394"/>
          </a:xfrm>
          <a:custGeom>
            <a:rect b="b" l="l" r="r" t="t"/>
            <a:pathLst>
              <a:path extrusionOk="0" h="5719394" w="8520513">
                <a:moveTo>
                  <a:pt x="0" y="0"/>
                </a:moveTo>
                <a:lnTo>
                  <a:pt x="8520512" y="0"/>
                </a:lnTo>
                <a:lnTo>
                  <a:pt x="8520512" y="5719394"/>
                </a:lnTo>
                <a:lnTo>
                  <a:pt x="0" y="5719394"/>
                </a:lnTo>
                <a:lnTo>
                  <a:pt x="0" y="0"/>
                </a:lnTo>
                <a:close/>
              </a:path>
            </a:pathLst>
          </a:custGeom>
          <a:blipFill rotWithShape="1">
            <a:blip r:embed="rId3">
              <a:alphaModFix/>
            </a:blip>
            <a:stretch>
              <a:fillRect b="0" l="0" r="0" t="0"/>
            </a:stretch>
          </a:blipFill>
          <a:ln>
            <a:noFill/>
          </a:ln>
        </p:spPr>
      </p:sp>
      <p:sp>
        <p:nvSpPr>
          <p:cNvPr id="399" name="Google Shape;399;p34"/>
          <p:cNvSpPr/>
          <p:nvPr/>
        </p:nvSpPr>
        <p:spPr>
          <a:xfrm>
            <a:off x="9391860" y="4195844"/>
            <a:ext cx="8520513" cy="5719394"/>
          </a:xfrm>
          <a:custGeom>
            <a:rect b="b" l="l" r="r" t="t"/>
            <a:pathLst>
              <a:path extrusionOk="0" h="5719394" w="8520513">
                <a:moveTo>
                  <a:pt x="0" y="0"/>
                </a:moveTo>
                <a:lnTo>
                  <a:pt x="8520512" y="0"/>
                </a:lnTo>
                <a:lnTo>
                  <a:pt x="8520512" y="5719394"/>
                </a:lnTo>
                <a:lnTo>
                  <a:pt x="0" y="5719394"/>
                </a:lnTo>
                <a:lnTo>
                  <a:pt x="0" y="0"/>
                </a:lnTo>
                <a:close/>
              </a:path>
            </a:pathLst>
          </a:custGeom>
          <a:blipFill rotWithShape="1">
            <a:blip r:embed="rId3">
              <a:alphaModFix/>
            </a:blip>
            <a:stretch>
              <a:fillRect b="0" l="0" r="0" t="0"/>
            </a:stretch>
          </a:blipFill>
          <a:ln>
            <a:noFill/>
          </a:ln>
        </p:spPr>
      </p:sp>
      <p:sp>
        <p:nvSpPr>
          <p:cNvPr id="400" name="Google Shape;400;p34"/>
          <p:cNvSpPr txBox="1"/>
          <p:nvPr/>
        </p:nvSpPr>
        <p:spPr>
          <a:xfrm>
            <a:off x="392643" y="1447910"/>
            <a:ext cx="15554100" cy="1810200"/>
          </a:xfrm>
          <a:prstGeom prst="rect">
            <a:avLst/>
          </a:prstGeom>
          <a:noFill/>
          <a:ln>
            <a:noFill/>
          </a:ln>
        </p:spPr>
        <p:txBody>
          <a:bodyPr anchorCtr="0" anchor="t" bIns="0" lIns="0" spcFirstLastPara="1" rIns="0" wrap="square" tIns="0">
            <a:spAutoFit/>
          </a:bodyPr>
          <a:lstStyle/>
          <a:p>
            <a:pPr indent="0" lvl="0" marL="0" marR="0" rtl="0" algn="l">
              <a:lnSpc>
                <a:spcPct val="98000"/>
              </a:lnSpc>
              <a:spcBef>
                <a:spcPts val="0"/>
              </a:spcBef>
              <a:spcAft>
                <a:spcPts val="0"/>
              </a:spcAft>
              <a:buNone/>
            </a:pPr>
            <a:r>
              <a:rPr i="0" lang="en-US" sz="12000" u="none" cap="none" strike="noStrike">
                <a:solidFill>
                  <a:srgbClr val="2C3146"/>
                </a:solidFill>
                <a:latin typeface="Livvic"/>
                <a:ea typeface="Livvic"/>
                <a:cs typeface="Livvic"/>
                <a:sym typeface="Livvic"/>
              </a:rPr>
              <a:t>Physical health</a:t>
            </a:r>
            <a:endParaRPr>
              <a:latin typeface="Livvic"/>
              <a:ea typeface="Livvic"/>
              <a:cs typeface="Livvic"/>
              <a:sym typeface="Livvic"/>
            </a:endParaRPr>
          </a:p>
        </p:txBody>
      </p:sp>
      <p:sp>
        <p:nvSpPr>
          <p:cNvPr id="401" name="Google Shape;401;p34"/>
          <p:cNvSpPr txBox="1"/>
          <p:nvPr/>
        </p:nvSpPr>
        <p:spPr>
          <a:xfrm>
            <a:off x="1387917" y="6740526"/>
            <a:ext cx="6530100" cy="3077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3999" u="none" cap="none" strike="noStrike">
                <a:solidFill>
                  <a:srgbClr val="2C3045"/>
                </a:solidFill>
                <a:latin typeface="Livvic"/>
                <a:ea typeface="Livvic"/>
                <a:cs typeface="Livvic"/>
                <a:sym typeface="Livvic"/>
              </a:rPr>
              <a:t>Almost a third of children who live in the most deprived areas of England have obesity by the time they leave primary school.</a:t>
            </a:r>
            <a:endParaRPr>
              <a:latin typeface="Livvic"/>
              <a:ea typeface="Livvic"/>
              <a:cs typeface="Livvic"/>
              <a:sym typeface="Livvic"/>
            </a:endParaRPr>
          </a:p>
        </p:txBody>
      </p:sp>
      <p:sp>
        <p:nvSpPr>
          <p:cNvPr id="402" name="Google Shape;402;p34"/>
          <p:cNvSpPr txBox="1"/>
          <p:nvPr/>
        </p:nvSpPr>
        <p:spPr>
          <a:xfrm>
            <a:off x="9806199" y="6740526"/>
            <a:ext cx="7691700" cy="3077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3999" u="none" cap="none" strike="noStrike">
                <a:solidFill>
                  <a:srgbClr val="2C3045"/>
                </a:solidFill>
                <a:latin typeface="Livvic"/>
                <a:ea typeface="Livvic"/>
                <a:cs typeface="Livvic"/>
                <a:sym typeface="Livvic"/>
              </a:rPr>
              <a:t>Childhood myopia has increased from 24% in 1990 to 36% in 2023. 30% higher risk of developing myopia from excessive screen time on smart devices.</a:t>
            </a:r>
            <a:endParaRPr>
              <a:latin typeface="Livvic"/>
              <a:ea typeface="Livvic"/>
              <a:cs typeface="Livvic"/>
              <a:sym typeface="Livvic"/>
            </a:endParaRPr>
          </a:p>
        </p:txBody>
      </p:sp>
      <p:sp>
        <p:nvSpPr>
          <p:cNvPr id="403" name="Google Shape;403;p34"/>
          <p:cNvSpPr txBox="1"/>
          <p:nvPr/>
        </p:nvSpPr>
        <p:spPr>
          <a:xfrm>
            <a:off x="392643" y="3230990"/>
            <a:ext cx="7218788" cy="577215"/>
          </a:xfrm>
          <a:prstGeom prst="rect">
            <a:avLst/>
          </a:prstGeom>
          <a:noFill/>
          <a:ln>
            <a:noFill/>
          </a:ln>
        </p:spPr>
        <p:txBody>
          <a:bodyPr anchorCtr="0" anchor="t" bIns="0" lIns="0" spcFirstLastPara="1" rIns="0" wrap="square" tIns="0">
            <a:spAutoFit/>
          </a:bodyPr>
          <a:lstStyle/>
          <a:p>
            <a:pPr indent="0" lvl="0" marL="0" marR="0" rtl="0" algn="l">
              <a:lnSpc>
                <a:spcPct val="114000"/>
              </a:lnSpc>
              <a:spcBef>
                <a:spcPts val="0"/>
              </a:spcBef>
              <a:spcAft>
                <a:spcPts val="0"/>
              </a:spcAft>
              <a:buNone/>
            </a:pPr>
            <a:r>
              <a:rPr b="0" i="0" lang="en-US" sz="2000" u="none" cap="none" strike="noStrike">
                <a:solidFill>
                  <a:srgbClr val="2C3146"/>
                </a:solidFill>
                <a:latin typeface="Arial"/>
                <a:ea typeface="Arial"/>
                <a:cs typeface="Arial"/>
                <a:sym typeface="Arial"/>
              </a:rPr>
              <a:t>*BMJ, 2023</a:t>
            </a:r>
            <a:endParaRPr/>
          </a:p>
          <a:p>
            <a:pPr indent="0" lvl="0" marL="0" marR="0" rtl="0" algn="l">
              <a:lnSpc>
                <a:spcPct val="114000"/>
              </a:lnSpc>
              <a:spcBef>
                <a:spcPts val="0"/>
              </a:spcBef>
              <a:spcAft>
                <a:spcPts val="0"/>
              </a:spcAft>
              <a:buNone/>
            </a:pPr>
            <a:r>
              <a:rPr b="0" i="0" lang="en-US" sz="2000" u="none" cap="none" strike="noStrike">
                <a:solidFill>
                  <a:srgbClr val="2C3146"/>
                </a:solidFill>
                <a:latin typeface="Arial"/>
                <a:ea typeface="Arial"/>
                <a:cs typeface="Arial"/>
                <a:sym typeface="Arial"/>
              </a:rPr>
              <a:t>*British Journal of Ophthalmology 2024</a:t>
            </a:r>
            <a:endParaRPr/>
          </a:p>
        </p:txBody>
      </p:sp>
      <p:sp>
        <p:nvSpPr>
          <p:cNvPr id="404" name="Google Shape;404;p34"/>
          <p:cNvSpPr txBox="1"/>
          <p:nvPr/>
        </p:nvSpPr>
        <p:spPr>
          <a:xfrm>
            <a:off x="2391708" y="4574673"/>
            <a:ext cx="4522382" cy="2133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4000" u="none" cap="none" strike="noStrike">
                <a:solidFill>
                  <a:srgbClr val="2C3146"/>
                </a:solidFill>
                <a:latin typeface="Arial"/>
                <a:ea typeface="Arial"/>
                <a:cs typeface="Arial"/>
                <a:sym typeface="Arial"/>
              </a:rPr>
              <a:t>1/3</a:t>
            </a:r>
            <a:endParaRPr/>
          </a:p>
        </p:txBody>
      </p:sp>
      <p:sp>
        <p:nvSpPr>
          <p:cNvPr id="405" name="Google Shape;405;p34"/>
          <p:cNvSpPr txBox="1"/>
          <p:nvPr/>
        </p:nvSpPr>
        <p:spPr>
          <a:xfrm>
            <a:off x="11390925" y="4574673"/>
            <a:ext cx="4522382" cy="2133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4000" u="none" cap="none" strike="noStrike">
                <a:solidFill>
                  <a:srgbClr val="2C3146"/>
                </a:solidFill>
                <a:latin typeface="Arial"/>
                <a:ea typeface="Arial"/>
                <a:cs typeface="Arial"/>
                <a:sym typeface="Arial"/>
              </a:rPr>
              <a:t>30%</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9" name="Shape 409"/>
        <p:cNvGrpSpPr/>
        <p:nvPr/>
      </p:nvGrpSpPr>
      <p:grpSpPr>
        <a:xfrm>
          <a:off x="0" y="0"/>
          <a:ext cx="0" cy="0"/>
          <a:chOff x="0" y="0"/>
          <a:chExt cx="0" cy="0"/>
        </a:xfrm>
      </p:grpSpPr>
      <p:sp>
        <p:nvSpPr>
          <p:cNvPr id="410" name="Google Shape;410;p35"/>
          <p:cNvSpPr txBox="1"/>
          <p:nvPr/>
        </p:nvSpPr>
        <p:spPr>
          <a:xfrm>
            <a:off x="1816000" y="765700"/>
            <a:ext cx="17625600" cy="661800"/>
          </a:xfrm>
          <a:prstGeom prst="rect">
            <a:avLst/>
          </a:prstGeom>
          <a:noFill/>
          <a:ln>
            <a:noFill/>
          </a:ln>
        </p:spPr>
        <p:txBody>
          <a:bodyPr anchorCtr="0" anchor="ctr" bIns="38100" lIns="38100" spcFirstLastPara="1" rIns="38100" wrap="square" tIns="38100">
            <a:spAutoFit/>
          </a:bodyPr>
          <a:lstStyle/>
          <a:p>
            <a:pPr indent="0" lvl="0" marL="0" marR="0" rtl="0" algn="l">
              <a:lnSpc>
                <a:spcPct val="120000"/>
              </a:lnSpc>
              <a:spcBef>
                <a:spcPts val="0"/>
              </a:spcBef>
              <a:spcAft>
                <a:spcPts val="0"/>
              </a:spcAft>
              <a:buClr>
                <a:srgbClr val="00353F"/>
              </a:buClr>
              <a:buSzPts val="4600"/>
              <a:buFont typeface="Arial"/>
              <a:buNone/>
            </a:pPr>
            <a:r>
              <a:rPr b="1" lang="en-US" sz="3800">
                <a:solidFill>
                  <a:srgbClr val="00353F"/>
                </a:solidFill>
                <a:latin typeface="Livvic"/>
                <a:ea typeface="Livvic"/>
                <a:cs typeface="Livvic"/>
                <a:sym typeface="Livvic"/>
              </a:rPr>
              <a:t>SADLY, WE COULD GO ON</a:t>
            </a:r>
            <a:endParaRPr b="1" sz="3800">
              <a:latin typeface="Livvic"/>
              <a:ea typeface="Livvic"/>
              <a:cs typeface="Livvic"/>
              <a:sym typeface="Livvic"/>
            </a:endParaRPr>
          </a:p>
        </p:txBody>
      </p:sp>
      <p:sp>
        <p:nvSpPr>
          <p:cNvPr id="411" name="Google Shape;411;p35"/>
          <p:cNvSpPr txBox="1"/>
          <p:nvPr/>
        </p:nvSpPr>
        <p:spPr>
          <a:xfrm>
            <a:off x="1196150" y="3084074"/>
            <a:ext cx="4855800" cy="1677900"/>
          </a:xfrm>
          <a:prstGeom prst="rect">
            <a:avLst/>
          </a:prstGeom>
          <a:noFill/>
          <a:ln>
            <a:noFill/>
          </a:ln>
        </p:spPr>
        <p:txBody>
          <a:bodyPr anchorCtr="0" anchor="t" bIns="38100" lIns="38100" spcFirstLastPara="1" rIns="38100" wrap="square" tIns="38100">
            <a:spAutoFit/>
          </a:bodyPr>
          <a:lstStyle/>
          <a:p>
            <a:pPr indent="0" lvl="0" marL="0" rtl="0" algn="ctr">
              <a:spcBef>
                <a:spcPts val="0"/>
              </a:spcBef>
              <a:spcAft>
                <a:spcPts val="0"/>
              </a:spcAft>
              <a:buClr>
                <a:schemeClr val="dk1"/>
              </a:buClr>
              <a:buSzPts val="2200"/>
              <a:buFont typeface="Arial"/>
              <a:buNone/>
            </a:pPr>
            <a:r>
              <a:rPr b="1" lang="en-US" sz="2600">
                <a:solidFill>
                  <a:srgbClr val="11363F"/>
                </a:solidFill>
                <a:latin typeface="Livvic"/>
                <a:ea typeface="Livvic"/>
                <a:cs typeface="Livvic"/>
                <a:sym typeface="Livvic"/>
              </a:rPr>
              <a:t>SLEEP</a:t>
            </a:r>
            <a:endParaRPr b="1" sz="2600">
              <a:solidFill>
                <a:srgbClr val="11363F"/>
              </a:solidFill>
              <a:latin typeface="Livvic"/>
              <a:ea typeface="Livvic"/>
              <a:cs typeface="Livvic"/>
              <a:sym typeface="Livvic"/>
            </a:endParaRPr>
          </a:p>
          <a:p>
            <a:pPr indent="0" lvl="0" marL="0" rtl="0" algn="ctr">
              <a:spcBef>
                <a:spcPts val="0"/>
              </a:spcBef>
              <a:spcAft>
                <a:spcPts val="0"/>
              </a:spcAft>
              <a:buClr>
                <a:schemeClr val="dk1"/>
              </a:buClr>
              <a:buSzPts val="2200"/>
              <a:buFont typeface="Arial"/>
              <a:buNone/>
            </a:pPr>
            <a:r>
              <a:rPr lang="en-US" sz="2600">
                <a:solidFill>
                  <a:srgbClr val="11363F"/>
                </a:solidFill>
                <a:latin typeface="Livvic Medium"/>
                <a:ea typeface="Livvic Medium"/>
                <a:cs typeface="Livvic Medium"/>
                <a:sym typeface="Livvic Medium"/>
              </a:rPr>
              <a:t>Bedtime use of smartphones doubles children's risk of poor sleep</a:t>
            </a:r>
            <a:endParaRPr sz="2600">
              <a:solidFill>
                <a:srgbClr val="11363F"/>
              </a:solidFill>
              <a:latin typeface="Livvic Medium"/>
              <a:ea typeface="Livvic Medium"/>
              <a:cs typeface="Livvic Medium"/>
              <a:sym typeface="Livvic Medium"/>
            </a:endParaRPr>
          </a:p>
        </p:txBody>
      </p:sp>
      <p:sp>
        <p:nvSpPr>
          <p:cNvPr id="412" name="Google Shape;412;p35"/>
          <p:cNvSpPr txBox="1"/>
          <p:nvPr/>
        </p:nvSpPr>
        <p:spPr>
          <a:xfrm>
            <a:off x="6804375" y="3084074"/>
            <a:ext cx="4614000" cy="1277700"/>
          </a:xfrm>
          <a:prstGeom prst="rect">
            <a:avLst/>
          </a:prstGeom>
          <a:noFill/>
          <a:ln>
            <a:noFill/>
          </a:ln>
        </p:spPr>
        <p:txBody>
          <a:bodyPr anchorCtr="0" anchor="t" bIns="38100" lIns="38100" spcFirstLastPara="1" rIns="38100" wrap="square" tIns="38100">
            <a:spAutoFit/>
          </a:bodyPr>
          <a:lstStyle/>
          <a:p>
            <a:pPr indent="0" lvl="0" marL="0" rtl="0" algn="ctr">
              <a:spcBef>
                <a:spcPts val="0"/>
              </a:spcBef>
              <a:spcAft>
                <a:spcPts val="0"/>
              </a:spcAft>
              <a:buClr>
                <a:schemeClr val="dk1"/>
              </a:buClr>
              <a:buSzPts val="2200"/>
              <a:buFont typeface="Arial"/>
              <a:buNone/>
            </a:pPr>
            <a:r>
              <a:rPr b="1" lang="en-US" sz="2600">
                <a:solidFill>
                  <a:srgbClr val="11363F"/>
                </a:solidFill>
                <a:latin typeface="Livvic"/>
                <a:ea typeface="Livvic"/>
                <a:cs typeface="Livvic"/>
                <a:sym typeface="Livvic"/>
              </a:rPr>
              <a:t>BULLYING</a:t>
            </a:r>
            <a:br>
              <a:rPr lang="en-US" sz="2600">
                <a:solidFill>
                  <a:srgbClr val="11363F"/>
                </a:solidFill>
                <a:latin typeface="Livvic SemiBold"/>
                <a:ea typeface="Livvic SemiBold"/>
                <a:cs typeface="Livvic SemiBold"/>
                <a:sym typeface="Livvic SemiBold"/>
              </a:rPr>
            </a:br>
            <a:r>
              <a:rPr lang="en-US" sz="2600">
                <a:solidFill>
                  <a:srgbClr val="11363F"/>
                </a:solidFill>
                <a:latin typeface="Livvic Medium"/>
                <a:ea typeface="Livvic Medium"/>
                <a:cs typeface="Livvic Medium"/>
                <a:sym typeface="Livvic Medium"/>
              </a:rPr>
              <a:t>84% of bullying now takes place on a device</a:t>
            </a:r>
            <a:endParaRPr sz="2600">
              <a:solidFill>
                <a:srgbClr val="11363F"/>
              </a:solidFill>
              <a:latin typeface="Livvic Medium"/>
              <a:ea typeface="Livvic Medium"/>
              <a:cs typeface="Livvic Medium"/>
              <a:sym typeface="Livvic Medium"/>
            </a:endParaRPr>
          </a:p>
        </p:txBody>
      </p:sp>
      <p:sp>
        <p:nvSpPr>
          <p:cNvPr id="413" name="Google Shape;413;p35"/>
          <p:cNvSpPr txBox="1"/>
          <p:nvPr/>
        </p:nvSpPr>
        <p:spPr>
          <a:xfrm>
            <a:off x="12413250" y="3084050"/>
            <a:ext cx="4039200" cy="2078100"/>
          </a:xfrm>
          <a:prstGeom prst="rect">
            <a:avLst/>
          </a:prstGeom>
          <a:noFill/>
          <a:ln>
            <a:noFill/>
          </a:ln>
        </p:spPr>
        <p:txBody>
          <a:bodyPr anchorCtr="0" anchor="t" bIns="38100" lIns="38100" spcFirstLastPara="1" rIns="38100" wrap="square" tIns="38100">
            <a:spAutoFit/>
          </a:bodyPr>
          <a:lstStyle/>
          <a:p>
            <a:pPr indent="0" lvl="0" marL="0" rtl="0" algn="ctr">
              <a:spcBef>
                <a:spcPts val="0"/>
              </a:spcBef>
              <a:spcAft>
                <a:spcPts val="0"/>
              </a:spcAft>
              <a:buClr>
                <a:schemeClr val="dk1"/>
              </a:buClr>
              <a:buSzPts val="2200"/>
              <a:buFont typeface="Arial"/>
              <a:buNone/>
            </a:pPr>
            <a:r>
              <a:rPr b="1" lang="en-US" sz="2600">
                <a:solidFill>
                  <a:srgbClr val="11363F"/>
                </a:solidFill>
                <a:latin typeface="Livvic"/>
                <a:ea typeface="Livvic"/>
                <a:cs typeface="Livvic"/>
                <a:sym typeface="Livvic"/>
              </a:rPr>
              <a:t>DISTRACTIONS</a:t>
            </a:r>
            <a:br>
              <a:rPr lang="en-US" sz="2600">
                <a:solidFill>
                  <a:srgbClr val="11363F"/>
                </a:solidFill>
                <a:latin typeface="Livvic SemiBold"/>
                <a:ea typeface="Livvic SemiBold"/>
                <a:cs typeface="Livvic SemiBold"/>
                <a:sym typeface="Livvic SemiBold"/>
              </a:rPr>
            </a:br>
            <a:r>
              <a:rPr lang="en-US" sz="2600">
                <a:solidFill>
                  <a:srgbClr val="11363F"/>
                </a:solidFill>
                <a:latin typeface="Livvic Medium"/>
                <a:ea typeface="Livvic Medium"/>
                <a:cs typeface="Livvic Medium"/>
                <a:sym typeface="Livvic Medium"/>
              </a:rPr>
              <a:t>On average teens are bombarded by 237 smartphone notifications a day</a:t>
            </a:r>
            <a:endParaRPr sz="2600">
              <a:solidFill>
                <a:srgbClr val="11363F"/>
              </a:solidFill>
              <a:latin typeface="Livvic Medium"/>
              <a:ea typeface="Livvic Medium"/>
              <a:cs typeface="Livvic Medium"/>
              <a:sym typeface="Livvic Medium"/>
            </a:endParaRPr>
          </a:p>
        </p:txBody>
      </p:sp>
      <p:sp>
        <p:nvSpPr>
          <p:cNvPr id="414" name="Google Shape;414;p35"/>
          <p:cNvSpPr txBox="1"/>
          <p:nvPr/>
        </p:nvSpPr>
        <p:spPr>
          <a:xfrm>
            <a:off x="1550300" y="6789550"/>
            <a:ext cx="4401000" cy="2078100"/>
          </a:xfrm>
          <a:prstGeom prst="rect">
            <a:avLst/>
          </a:prstGeom>
          <a:noFill/>
          <a:ln>
            <a:noFill/>
          </a:ln>
        </p:spPr>
        <p:txBody>
          <a:bodyPr anchorCtr="0" anchor="t" bIns="38100" lIns="38100" spcFirstLastPara="1" rIns="38100" wrap="square" tIns="38100">
            <a:spAutoFit/>
          </a:bodyPr>
          <a:lstStyle/>
          <a:p>
            <a:pPr indent="0" lvl="0" marL="0" rtl="0" algn="ctr">
              <a:spcBef>
                <a:spcPts val="0"/>
              </a:spcBef>
              <a:spcAft>
                <a:spcPts val="0"/>
              </a:spcAft>
              <a:buClr>
                <a:schemeClr val="dk1"/>
              </a:buClr>
              <a:buSzPts val="2200"/>
              <a:buFont typeface="Arial"/>
              <a:buNone/>
            </a:pPr>
            <a:r>
              <a:rPr b="1" lang="en-US" sz="2600">
                <a:solidFill>
                  <a:srgbClr val="11363F"/>
                </a:solidFill>
                <a:latin typeface="Livvic"/>
                <a:ea typeface="Livvic"/>
                <a:cs typeface="Livvic"/>
                <a:sym typeface="Livvic"/>
              </a:rPr>
              <a:t>ARGUMENTS</a:t>
            </a:r>
            <a:br>
              <a:rPr lang="en-US" sz="2600">
                <a:solidFill>
                  <a:srgbClr val="11363F"/>
                </a:solidFill>
                <a:latin typeface="Livvic SemiBold"/>
                <a:ea typeface="Livvic SemiBold"/>
                <a:cs typeface="Livvic SemiBold"/>
                <a:sym typeface="Livvic SemiBold"/>
              </a:rPr>
            </a:br>
            <a:r>
              <a:rPr lang="en-US" sz="2600">
                <a:solidFill>
                  <a:srgbClr val="11363F"/>
                </a:solidFill>
                <a:latin typeface="Livvic Medium"/>
                <a:ea typeface="Livvic Medium"/>
                <a:cs typeface="Livvic Medium"/>
                <a:sym typeface="Livvic Medium"/>
              </a:rPr>
              <a:t>55% of parents say their child’s smartphone use causes big family arguments </a:t>
            </a:r>
            <a:endParaRPr sz="2600">
              <a:solidFill>
                <a:srgbClr val="11363F"/>
              </a:solidFill>
              <a:latin typeface="Livvic Medium"/>
              <a:ea typeface="Livvic Medium"/>
              <a:cs typeface="Livvic Medium"/>
              <a:sym typeface="Livvic Medium"/>
            </a:endParaRPr>
          </a:p>
        </p:txBody>
      </p:sp>
      <p:sp>
        <p:nvSpPr>
          <p:cNvPr id="415" name="Google Shape;415;p35"/>
          <p:cNvSpPr txBox="1"/>
          <p:nvPr/>
        </p:nvSpPr>
        <p:spPr>
          <a:xfrm>
            <a:off x="6804375" y="6789550"/>
            <a:ext cx="4614000" cy="1677900"/>
          </a:xfrm>
          <a:prstGeom prst="rect">
            <a:avLst/>
          </a:prstGeom>
          <a:noFill/>
          <a:ln>
            <a:noFill/>
          </a:ln>
        </p:spPr>
        <p:txBody>
          <a:bodyPr anchorCtr="0" anchor="t" bIns="38100" lIns="38100" spcFirstLastPara="1" rIns="38100" wrap="square" tIns="38100">
            <a:spAutoFit/>
          </a:bodyPr>
          <a:lstStyle/>
          <a:p>
            <a:pPr indent="0" lvl="0" marL="0" rtl="0" algn="ctr">
              <a:spcBef>
                <a:spcPts val="0"/>
              </a:spcBef>
              <a:spcAft>
                <a:spcPts val="0"/>
              </a:spcAft>
              <a:buClr>
                <a:schemeClr val="dk1"/>
              </a:buClr>
              <a:buSzPts val="2200"/>
              <a:buFont typeface="Arial"/>
              <a:buNone/>
            </a:pPr>
            <a:r>
              <a:rPr b="1" lang="en-US" sz="2600">
                <a:solidFill>
                  <a:srgbClr val="11363F"/>
                </a:solidFill>
                <a:latin typeface="Livvic"/>
                <a:ea typeface="Livvic"/>
                <a:cs typeface="Livvic"/>
                <a:sym typeface="Livvic"/>
              </a:rPr>
              <a:t>ROAD SAFETY</a:t>
            </a:r>
            <a:br>
              <a:rPr lang="en-US" sz="2600">
                <a:solidFill>
                  <a:srgbClr val="11363F"/>
                </a:solidFill>
                <a:latin typeface="Livvic SemiBold"/>
                <a:ea typeface="Livvic SemiBold"/>
                <a:cs typeface="Livvic SemiBold"/>
                <a:sym typeface="Livvic SemiBold"/>
              </a:rPr>
            </a:br>
            <a:r>
              <a:rPr lang="en-US" sz="2600">
                <a:solidFill>
                  <a:srgbClr val="11363F"/>
                </a:solidFill>
                <a:latin typeface="Livvic Medium"/>
                <a:ea typeface="Livvic Medium"/>
                <a:cs typeface="Livvic Medium"/>
                <a:sym typeface="Livvic Medium"/>
              </a:rPr>
              <a:t>Mobile phone distraction is a major cause of road accidents involving children </a:t>
            </a:r>
            <a:endParaRPr sz="2600">
              <a:solidFill>
                <a:srgbClr val="11363F"/>
              </a:solidFill>
              <a:latin typeface="Livvic Medium"/>
              <a:ea typeface="Livvic Medium"/>
              <a:cs typeface="Livvic Medium"/>
              <a:sym typeface="Livvic Medium"/>
            </a:endParaRPr>
          </a:p>
        </p:txBody>
      </p:sp>
      <p:sp>
        <p:nvSpPr>
          <p:cNvPr id="416" name="Google Shape;416;p35"/>
          <p:cNvSpPr txBox="1"/>
          <p:nvPr/>
        </p:nvSpPr>
        <p:spPr>
          <a:xfrm>
            <a:off x="12286900" y="6789550"/>
            <a:ext cx="4291200" cy="1677900"/>
          </a:xfrm>
          <a:prstGeom prst="rect">
            <a:avLst/>
          </a:prstGeom>
          <a:noFill/>
          <a:ln>
            <a:noFill/>
          </a:ln>
        </p:spPr>
        <p:txBody>
          <a:bodyPr anchorCtr="0" anchor="t" bIns="38100" lIns="38100" spcFirstLastPara="1" rIns="38100" wrap="square" tIns="38100">
            <a:spAutoFit/>
          </a:bodyPr>
          <a:lstStyle/>
          <a:p>
            <a:pPr indent="0" lvl="0" marL="0" rtl="0" algn="ctr">
              <a:spcBef>
                <a:spcPts val="0"/>
              </a:spcBef>
              <a:spcAft>
                <a:spcPts val="0"/>
              </a:spcAft>
              <a:buClr>
                <a:schemeClr val="dk1"/>
              </a:buClr>
              <a:buSzPts val="2200"/>
              <a:buFont typeface="Arial"/>
              <a:buNone/>
            </a:pPr>
            <a:r>
              <a:rPr b="1" lang="en-US" sz="2600">
                <a:solidFill>
                  <a:srgbClr val="11363F"/>
                </a:solidFill>
                <a:latin typeface="Livvic"/>
                <a:ea typeface="Livvic"/>
                <a:cs typeface="Livvic"/>
                <a:sym typeface="Livvic"/>
              </a:rPr>
              <a:t>CRIME</a:t>
            </a:r>
            <a:br>
              <a:rPr lang="en-US" sz="2600">
                <a:solidFill>
                  <a:srgbClr val="11363F"/>
                </a:solidFill>
                <a:latin typeface="Livvic SemiBold"/>
                <a:ea typeface="Livvic SemiBold"/>
                <a:cs typeface="Livvic SemiBold"/>
                <a:sym typeface="Livvic SemiBold"/>
              </a:rPr>
            </a:br>
            <a:r>
              <a:rPr lang="en-US" sz="2600">
                <a:solidFill>
                  <a:srgbClr val="11363F"/>
                </a:solidFill>
                <a:latin typeface="Livvic Medium"/>
                <a:ea typeface="Livvic Medium"/>
                <a:cs typeface="Livvic Medium"/>
                <a:sym typeface="Livvic Medium"/>
              </a:rPr>
              <a:t>500 children a day were mugged in 2020 in the UK, almost all for smartphones </a:t>
            </a:r>
            <a:endParaRPr sz="2600">
              <a:solidFill>
                <a:srgbClr val="11363F"/>
              </a:solidFill>
              <a:latin typeface="Livvic Medium"/>
              <a:ea typeface="Livvic Medium"/>
              <a:cs typeface="Livvic Medium"/>
              <a:sym typeface="Livvic Medium"/>
            </a:endParaRPr>
          </a:p>
        </p:txBody>
      </p:sp>
      <p:sp>
        <p:nvSpPr>
          <p:cNvPr id="417" name="Google Shape;417;p35"/>
          <p:cNvSpPr txBox="1"/>
          <p:nvPr/>
        </p:nvSpPr>
        <p:spPr>
          <a:xfrm>
            <a:off x="26700" y="9485000"/>
            <a:ext cx="18234600" cy="384900"/>
          </a:xfrm>
          <a:prstGeom prst="rect">
            <a:avLst/>
          </a:prstGeom>
          <a:noFill/>
          <a:ln>
            <a:noFill/>
          </a:ln>
        </p:spPr>
        <p:txBody>
          <a:bodyPr anchorCtr="0" anchor="t" bIns="38100" lIns="38100" spcFirstLastPara="1" rIns="38100" wrap="square" tIns="38100">
            <a:spAutoFit/>
          </a:bodyPr>
          <a:lstStyle/>
          <a:p>
            <a:pPr indent="0" lvl="0" marL="0" rtl="0" algn="ctr">
              <a:spcBef>
                <a:spcPts val="0"/>
              </a:spcBef>
              <a:spcAft>
                <a:spcPts val="0"/>
              </a:spcAft>
              <a:buClr>
                <a:schemeClr val="dk1"/>
              </a:buClr>
              <a:buSzPts val="2200"/>
              <a:buFont typeface="Arial"/>
              <a:buNone/>
            </a:pPr>
            <a:r>
              <a:rPr lang="en-US" sz="2000">
                <a:solidFill>
                  <a:srgbClr val="11363F"/>
                </a:solidFill>
                <a:latin typeface="Montserrat Medium"/>
                <a:ea typeface="Montserrat Medium"/>
                <a:cs typeface="Montserrat Medium"/>
                <a:sym typeface="Montserrat Medium"/>
              </a:rPr>
              <a:t>1: Jama Paediatrics, 2016; 2: Ofcom, 2022; 3: CommonSense Media, 2023; 4: HMD, 2024; 5: LookUp; 6: ONS, 2020</a:t>
            </a:r>
            <a:endParaRPr sz="2000">
              <a:solidFill>
                <a:srgbClr val="11363F"/>
              </a:solidFill>
              <a:latin typeface="Montserrat Medium"/>
              <a:ea typeface="Montserrat Medium"/>
              <a:cs typeface="Montserrat Medium"/>
              <a:sym typeface="Montserrat Medium"/>
            </a:endParaRPr>
          </a:p>
        </p:txBody>
      </p:sp>
      <p:pic>
        <p:nvPicPr>
          <p:cNvPr id="418" name="Google Shape;418;p35"/>
          <p:cNvPicPr preferRelativeResize="0"/>
          <p:nvPr/>
        </p:nvPicPr>
        <p:blipFill>
          <a:blip r:embed="rId3">
            <a:alphaModFix/>
          </a:blip>
          <a:stretch>
            <a:fillRect/>
          </a:stretch>
        </p:blipFill>
        <p:spPr>
          <a:xfrm>
            <a:off x="3163900" y="2098258"/>
            <a:ext cx="955003" cy="955003"/>
          </a:xfrm>
          <a:prstGeom prst="rect">
            <a:avLst/>
          </a:prstGeom>
          <a:noFill/>
          <a:ln>
            <a:noFill/>
          </a:ln>
        </p:spPr>
      </p:pic>
      <p:pic>
        <p:nvPicPr>
          <p:cNvPr id="419" name="Google Shape;419;p35"/>
          <p:cNvPicPr preferRelativeResize="0"/>
          <p:nvPr/>
        </p:nvPicPr>
        <p:blipFill rotWithShape="1">
          <a:blip r:embed="rId4">
            <a:alphaModFix/>
          </a:blip>
          <a:srcRect b="0" l="0" r="0" t="0"/>
          <a:stretch/>
        </p:blipFill>
        <p:spPr>
          <a:xfrm>
            <a:off x="8633875" y="2098258"/>
            <a:ext cx="955003" cy="955003"/>
          </a:xfrm>
          <a:prstGeom prst="rect">
            <a:avLst/>
          </a:prstGeom>
          <a:noFill/>
          <a:ln>
            <a:noFill/>
          </a:ln>
        </p:spPr>
      </p:pic>
      <p:pic>
        <p:nvPicPr>
          <p:cNvPr id="420" name="Google Shape;420;p35"/>
          <p:cNvPicPr preferRelativeResize="0"/>
          <p:nvPr/>
        </p:nvPicPr>
        <p:blipFill rotWithShape="1">
          <a:blip r:embed="rId5">
            <a:alphaModFix/>
          </a:blip>
          <a:srcRect b="0" l="0" r="0" t="0"/>
          <a:stretch/>
        </p:blipFill>
        <p:spPr>
          <a:xfrm>
            <a:off x="13955150" y="2098258"/>
            <a:ext cx="955003" cy="955003"/>
          </a:xfrm>
          <a:prstGeom prst="rect">
            <a:avLst/>
          </a:prstGeom>
          <a:noFill/>
          <a:ln>
            <a:noFill/>
          </a:ln>
        </p:spPr>
      </p:pic>
      <p:pic>
        <p:nvPicPr>
          <p:cNvPr id="421" name="Google Shape;421;p35"/>
          <p:cNvPicPr preferRelativeResize="0"/>
          <p:nvPr/>
        </p:nvPicPr>
        <p:blipFill rotWithShape="1">
          <a:blip r:embed="rId6">
            <a:alphaModFix/>
          </a:blip>
          <a:srcRect b="0" l="0" r="0" t="0"/>
          <a:stretch/>
        </p:blipFill>
        <p:spPr>
          <a:xfrm>
            <a:off x="3163900" y="5720133"/>
            <a:ext cx="955003" cy="955003"/>
          </a:xfrm>
          <a:prstGeom prst="rect">
            <a:avLst/>
          </a:prstGeom>
          <a:noFill/>
          <a:ln>
            <a:noFill/>
          </a:ln>
        </p:spPr>
      </p:pic>
      <p:pic>
        <p:nvPicPr>
          <p:cNvPr id="422" name="Google Shape;422;p35"/>
          <p:cNvPicPr preferRelativeResize="0"/>
          <p:nvPr/>
        </p:nvPicPr>
        <p:blipFill rotWithShape="1">
          <a:blip r:embed="rId7">
            <a:alphaModFix/>
          </a:blip>
          <a:srcRect b="0" l="0" r="0" t="0"/>
          <a:stretch/>
        </p:blipFill>
        <p:spPr>
          <a:xfrm>
            <a:off x="8633875" y="5720133"/>
            <a:ext cx="955003" cy="955003"/>
          </a:xfrm>
          <a:prstGeom prst="rect">
            <a:avLst/>
          </a:prstGeom>
          <a:noFill/>
          <a:ln>
            <a:noFill/>
          </a:ln>
        </p:spPr>
      </p:pic>
      <p:pic>
        <p:nvPicPr>
          <p:cNvPr id="423" name="Google Shape;423;p35"/>
          <p:cNvPicPr preferRelativeResize="0"/>
          <p:nvPr/>
        </p:nvPicPr>
        <p:blipFill rotWithShape="1">
          <a:blip r:embed="rId8">
            <a:alphaModFix/>
          </a:blip>
          <a:srcRect b="0" l="0" r="0" t="0"/>
          <a:stretch/>
        </p:blipFill>
        <p:spPr>
          <a:xfrm>
            <a:off x="13955150" y="5720133"/>
            <a:ext cx="955003" cy="955003"/>
          </a:xfrm>
          <a:prstGeom prst="rect">
            <a:avLst/>
          </a:prstGeom>
          <a:noFill/>
          <a:ln>
            <a:noFill/>
          </a:ln>
        </p:spPr>
      </p:pic>
      <p:cxnSp>
        <p:nvCxnSpPr>
          <p:cNvPr id="424" name="Google Shape;424;p35"/>
          <p:cNvCxnSpPr/>
          <p:nvPr/>
        </p:nvCxnSpPr>
        <p:spPr>
          <a:xfrm rot="10800000">
            <a:off x="6338150" y="2274500"/>
            <a:ext cx="0" cy="6721200"/>
          </a:xfrm>
          <a:prstGeom prst="straightConnector1">
            <a:avLst/>
          </a:prstGeom>
          <a:noFill/>
          <a:ln cap="flat" cmpd="sng" w="19050">
            <a:solidFill>
              <a:srgbClr val="00353F">
                <a:alpha val="10980"/>
              </a:srgbClr>
            </a:solidFill>
            <a:prstDash val="solid"/>
            <a:miter lim="400000"/>
            <a:headEnd len="sm" w="sm" type="none"/>
            <a:tailEnd len="sm" w="sm" type="none"/>
          </a:ln>
        </p:spPr>
      </p:cxnSp>
      <p:cxnSp>
        <p:nvCxnSpPr>
          <p:cNvPr id="425" name="Google Shape;425;p35"/>
          <p:cNvCxnSpPr/>
          <p:nvPr/>
        </p:nvCxnSpPr>
        <p:spPr>
          <a:xfrm rot="10800000">
            <a:off x="11884600" y="2274500"/>
            <a:ext cx="0" cy="6721200"/>
          </a:xfrm>
          <a:prstGeom prst="straightConnector1">
            <a:avLst/>
          </a:prstGeom>
          <a:noFill/>
          <a:ln cap="flat" cmpd="sng" w="19050">
            <a:solidFill>
              <a:srgbClr val="00353F">
                <a:alpha val="10980"/>
              </a:srgbClr>
            </a:solidFill>
            <a:prstDash val="solid"/>
            <a:miter lim="400000"/>
            <a:headEnd len="sm" w="sm" type="none"/>
            <a:tailEnd len="sm" w="sm" type="none"/>
          </a:ln>
        </p:spPr>
      </p:cxnSp>
      <p:cxnSp>
        <p:nvCxnSpPr>
          <p:cNvPr id="426" name="Google Shape;426;p35"/>
          <p:cNvCxnSpPr/>
          <p:nvPr/>
        </p:nvCxnSpPr>
        <p:spPr>
          <a:xfrm>
            <a:off x="6776325" y="5143500"/>
            <a:ext cx="4805400" cy="0"/>
          </a:xfrm>
          <a:prstGeom prst="straightConnector1">
            <a:avLst/>
          </a:prstGeom>
          <a:noFill/>
          <a:ln cap="flat" cmpd="sng" w="19050">
            <a:solidFill>
              <a:srgbClr val="00353F">
                <a:alpha val="10980"/>
              </a:srgbClr>
            </a:solidFill>
            <a:prstDash val="solid"/>
            <a:miter lim="400000"/>
            <a:headEnd len="sm" w="sm" type="none"/>
            <a:tailEnd len="sm" w="sm" type="none"/>
          </a:ln>
        </p:spPr>
      </p:cxnSp>
      <p:cxnSp>
        <p:nvCxnSpPr>
          <p:cNvPr id="427" name="Google Shape;427;p35"/>
          <p:cNvCxnSpPr/>
          <p:nvPr/>
        </p:nvCxnSpPr>
        <p:spPr>
          <a:xfrm>
            <a:off x="12187425" y="5143500"/>
            <a:ext cx="4805400" cy="0"/>
          </a:xfrm>
          <a:prstGeom prst="straightConnector1">
            <a:avLst/>
          </a:prstGeom>
          <a:noFill/>
          <a:ln cap="flat" cmpd="sng" w="19050">
            <a:solidFill>
              <a:srgbClr val="00353F">
                <a:alpha val="10980"/>
              </a:srgbClr>
            </a:solidFill>
            <a:prstDash val="solid"/>
            <a:miter lim="400000"/>
            <a:headEnd len="sm" w="sm" type="none"/>
            <a:tailEnd len="sm" w="sm" type="none"/>
          </a:ln>
        </p:spPr>
      </p:cxnSp>
      <p:cxnSp>
        <p:nvCxnSpPr>
          <p:cNvPr id="428" name="Google Shape;428;p35"/>
          <p:cNvCxnSpPr/>
          <p:nvPr/>
        </p:nvCxnSpPr>
        <p:spPr>
          <a:xfrm>
            <a:off x="1212825" y="5143500"/>
            <a:ext cx="4805400" cy="0"/>
          </a:xfrm>
          <a:prstGeom prst="straightConnector1">
            <a:avLst/>
          </a:prstGeom>
          <a:noFill/>
          <a:ln cap="flat" cmpd="sng" w="19050">
            <a:solidFill>
              <a:srgbClr val="00353F">
                <a:alpha val="10980"/>
              </a:srgbClr>
            </a:solidFill>
            <a:prstDash val="solid"/>
            <a:miter lim="400000"/>
            <a:headEnd len="sm" w="sm" type="none"/>
            <a:tailEnd len="sm" w="sm"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2" name="Shape 432"/>
        <p:cNvGrpSpPr/>
        <p:nvPr/>
      </p:nvGrpSpPr>
      <p:grpSpPr>
        <a:xfrm>
          <a:off x="0" y="0"/>
          <a:ext cx="0" cy="0"/>
          <a:chOff x="0" y="0"/>
          <a:chExt cx="0" cy="0"/>
        </a:xfrm>
      </p:grpSpPr>
      <p:sp>
        <p:nvSpPr>
          <p:cNvPr id="433" name="Google Shape;433;p36"/>
          <p:cNvSpPr/>
          <p:nvPr/>
        </p:nvSpPr>
        <p:spPr>
          <a:xfrm>
            <a:off x="8151938" y="7844564"/>
            <a:ext cx="1780032" cy="178003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3">
              <a:alphaModFix/>
            </a:blip>
            <a:stretch>
              <a:fillRect b="-11318" l="-50202" r="-48336" t="-36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6"/>
          <p:cNvSpPr txBox="1"/>
          <p:nvPr/>
        </p:nvSpPr>
        <p:spPr>
          <a:xfrm>
            <a:off x="1063654" y="2573976"/>
            <a:ext cx="16160700" cy="44331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1" lang="en-US" sz="9000" u="none" cap="none" strike="noStrike">
                <a:solidFill>
                  <a:srgbClr val="2C3045"/>
                </a:solidFill>
                <a:latin typeface="Arial"/>
                <a:ea typeface="Arial"/>
                <a:cs typeface="Arial"/>
                <a:sym typeface="Arial"/>
              </a:rPr>
              <a:t>We have overprotected our children in the real world while </a:t>
            </a:r>
            <a:r>
              <a:rPr i="1" lang="en-US" sz="9000">
                <a:solidFill>
                  <a:srgbClr val="2C3045"/>
                </a:solidFill>
              </a:rPr>
              <a:t>under protecting</a:t>
            </a:r>
            <a:r>
              <a:rPr b="0" i="1" lang="en-US" sz="9000" u="none" cap="none" strike="noStrike">
                <a:solidFill>
                  <a:srgbClr val="2C3045"/>
                </a:solidFill>
                <a:latin typeface="Arial"/>
                <a:ea typeface="Arial"/>
                <a:cs typeface="Arial"/>
                <a:sym typeface="Arial"/>
              </a:rPr>
              <a:t> them online</a:t>
            </a:r>
            <a:endParaRPr i="1"/>
          </a:p>
        </p:txBody>
      </p:sp>
      <p:sp>
        <p:nvSpPr>
          <p:cNvPr id="435" name="Google Shape;435;p36"/>
          <p:cNvSpPr txBox="1"/>
          <p:nvPr/>
        </p:nvSpPr>
        <p:spPr>
          <a:xfrm>
            <a:off x="5978732" y="7153978"/>
            <a:ext cx="6330600" cy="400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600" u="none" cap="none" strike="noStrike">
                <a:solidFill>
                  <a:srgbClr val="2C3045"/>
                </a:solidFill>
                <a:latin typeface="Arial"/>
                <a:ea typeface="Arial"/>
                <a:cs typeface="Arial"/>
                <a:sym typeface="Arial"/>
              </a:rPr>
              <a:t>JONATHAN HAIDT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9" name="Shape 439"/>
        <p:cNvGrpSpPr/>
        <p:nvPr/>
      </p:nvGrpSpPr>
      <p:grpSpPr>
        <a:xfrm>
          <a:off x="0" y="0"/>
          <a:ext cx="0" cy="0"/>
          <a:chOff x="0" y="0"/>
          <a:chExt cx="0" cy="0"/>
        </a:xfrm>
      </p:grpSpPr>
      <p:pic>
        <p:nvPicPr>
          <p:cNvPr id="440" name="Google Shape;440;p37"/>
          <p:cNvPicPr preferRelativeResize="0"/>
          <p:nvPr/>
        </p:nvPicPr>
        <p:blipFill>
          <a:blip r:embed="rId3">
            <a:alphaModFix/>
          </a:blip>
          <a:stretch>
            <a:fillRect/>
          </a:stretch>
        </p:blipFill>
        <p:spPr>
          <a:xfrm>
            <a:off x="1458673" y="1622248"/>
            <a:ext cx="4139550" cy="6209351"/>
          </a:xfrm>
          <a:prstGeom prst="rect">
            <a:avLst/>
          </a:prstGeom>
          <a:noFill/>
          <a:ln>
            <a:noFill/>
          </a:ln>
        </p:spPr>
      </p:pic>
      <p:pic>
        <p:nvPicPr>
          <p:cNvPr id="441" name="Google Shape;441;p37"/>
          <p:cNvPicPr preferRelativeResize="0"/>
          <p:nvPr/>
        </p:nvPicPr>
        <p:blipFill rotWithShape="1">
          <a:blip r:embed="rId4">
            <a:alphaModFix/>
          </a:blip>
          <a:srcRect b="0" l="13257" r="11288" t="0"/>
          <a:stretch/>
        </p:blipFill>
        <p:spPr>
          <a:xfrm>
            <a:off x="6470476" y="1697525"/>
            <a:ext cx="4628173" cy="6134076"/>
          </a:xfrm>
          <a:prstGeom prst="rect">
            <a:avLst/>
          </a:prstGeom>
          <a:noFill/>
          <a:ln>
            <a:noFill/>
          </a:ln>
        </p:spPr>
      </p:pic>
      <p:pic>
        <p:nvPicPr>
          <p:cNvPr id="442" name="Google Shape;442;p37"/>
          <p:cNvPicPr preferRelativeResize="0"/>
          <p:nvPr/>
        </p:nvPicPr>
        <p:blipFill>
          <a:blip r:embed="rId5">
            <a:alphaModFix/>
          </a:blip>
          <a:stretch>
            <a:fillRect/>
          </a:stretch>
        </p:blipFill>
        <p:spPr>
          <a:xfrm>
            <a:off x="12201650" y="1697525"/>
            <a:ext cx="4254626" cy="613407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6" name="Shape 446"/>
        <p:cNvGrpSpPr/>
        <p:nvPr/>
      </p:nvGrpSpPr>
      <p:grpSpPr>
        <a:xfrm>
          <a:off x="0" y="0"/>
          <a:ext cx="0" cy="0"/>
          <a:chOff x="0" y="0"/>
          <a:chExt cx="0" cy="0"/>
        </a:xfrm>
      </p:grpSpPr>
      <p:sp>
        <p:nvSpPr>
          <p:cNvPr id="447" name="Google Shape;447;p38"/>
          <p:cNvSpPr txBox="1"/>
          <p:nvPr/>
        </p:nvSpPr>
        <p:spPr>
          <a:xfrm>
            <a:off x="3301358" y="3143747"/>
            <a:ext cx="11685284" cy="5102226"/>
          </a:xfrm>
          <a:prstGeom prst="rect">
            <a:avLst/>
          </a:prstGeom>
          <a:noFill/>
          <a:ln>
            <a:noFill/>
          </a:ln>
        </p:spPr>
        <p:txBody>
          <a:bodyPr anchorCtr="0" anchor="t" bIns="0" lIns="0" spcFirstLastPara="1" rIns="0" wrap="square" tIns="0">
            <a:spAutoFit/>
          </a:bodyPr>
          <a:lstStyle/>
          <a:p>
            <a:pPr indent="0" lvl="0" marL="0" marR="0" rtl="0" algn="ctr">
              <a:lnSpc>
                <a:spcPct val="98000"/>
              </a:lnSpc>
              <a:spcBef>
                <a:spcPts val="0"/>
              </a:spcBef>
              <a:spcAft>
                <a:spcPts val="0"/>
              </a:spcAft>
              <a:buNone/>
            </a:pPr>
            <a:r>
              <a:rPr b="0" i="0" lang="en-US" sz="20000" u="none" cap="none" strike="noStrike">
                <a:solidFill>
                  <a:srgbClr val="2C3146"/>
                </a:solidFill>
                <a:latin typeface="Arial"/>
                <a:ea typeface="Arial"/>
                <a:cs typeface="Arial"/>
                <a:sym typeface="Arial"/>
              </a:rPr>
              <a:t>What can we do?</a:t>
            </a:r>
            <a:endParaRPr/>
          </a:p>
        </p:txBody>
      </p:sp>
      <p:grpSp>
        <p:nvGrpSpPr>
          <p:cNvPr id="448" name="Google Shape;448;p38"/>
          <p:cNvGrpSpPr/>
          <p:nvPr/>
        </p:nvGrpSpPr>
        <p:grpSpPr>
          <a:xfrm>
            <a:off x="7600950" y="1576049"/>
            <a:ext cx="3086100" cy="726116"/>
            <a:chOff x="0" y="-28575"/>
            <a:chExt cx="812800" cy="191241"/>
          </a:xfrm>
        </p:grpSpPr>
        <p:sp>
          <p:nvSpPr>
            <p:cNvPr id="449" name="Google Shape;449;p38"/>
            <p:cNvSpPr/>
            <p:nvPr/>
          </p:nvSpPr>
          <p:spPr>
            <a:xfrm>
              <a:off x="0" y="0"/>
              <a:ext cx="812800" cy="162666"/>
            </a:xfrm>
            <a:custGeom>
              <a:rect b="b" l="l" r="r" t="t"/>
              <a:pathLst>
                <a:path extrusionOk="0" h="162666" w="812800">
                  <a:moveTo>
                    <a:pt x="81333" y="0"/>
                  </a:moveTo>
                  <a:lnTo>
                    <a:pt x="731467" y="0"/>
                  </a:lnTo>
                  <a:cubicBezTo>
                    <a:pt x="753038" y="0"/>
                    <a:pt x="773725" y="8569"/>
                    <a:pt x="788978" y="23822"/>
                  </a:cubicBezTo>
                  <a:cubicBezTo>
                    <a:pt x="804231" y="39075"/>
                    <a:pt x="812800" y="59762"/>
                    <a:pt x="812800" y="81333"/>
                  </a:cubicBezTo>
                  <a:lnTo>
                    <a:pt x="812800" y="81333"/>
                  </a:lnTo>
                  <a:cubicBezTo>
                    <a:pt x="812800" y="126252"/>
                    <a:pt x="776386" y="162666"/>
                    <a:pt x="731467" y="162666"/>
                  </a:cubicBezTo>
                  <a:lnTo>
                    <a:pt x="81333" y="162666"/>
                  </a:lnTo>
                  <a:cubicBezTo>
                    <a:pt x="59762" y="162666"/>
                    <a:pt x="39075" y="154097"/>
                    <a:pt x="23822" y="138844"/>
                  </a:cubicBezTo>
                  <a:cubicBezTo>
                    <a:pt x="8569" y="123591"/>
                    <a:pt x="0" y="102904"/>
                    <a:pt x="0" y="81333"/>
                  </a:cubicBezTo>
                  <a:lnTo>
                    <a:pt x="0" y="81333"/>
                  </a:lnTo>
                  <a:cubicBezTo>
                    <a:pt x="0" y="59762"/>
                    <a:pt x="8569" y="39075"/>
                    <a:pt x="23822" y="23822"/>
                  </a:cubicBezTo>
                  <a:cubicBezTo>
                    <a:pt x="39075" y="8569"/>
                    <a:pt x="59762" y="0"/>
                    <a:pt x="81333" y="0"/>
                  </a:cubicBezTo>
                  <a:close/>
                </a:path>
              </a:pathLst>
            </a:custGeom>
            <a:solidFill>
              <a:srgbClr val="E9F7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8"/>
            <p:cNvSpPr txBox="1"/>
            <p:nvPr/>
          </p:nvSpPr>
          <p:spPr>
            <a:xfrm>
              <a:off x="0" y="-28575"/>
              <a:ext cx="812800" cy="191241"/>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38"/>
          <p:cNvGrpSpPr/>
          <p:nvPr/>
        </p:nvGrpSpPr>
        <p:grpSpPr>
          <a:xfrm>
            <a:off x="7600950" y="1576049"/>
            <a:ext cx="3086100" cy="726116"/>
            <a:chOff x="0" y="-28575"/>
            <a:chExt cx="812800" cy="191241"/>
          </a:xfrm>
        </p:grpSpPr>
        <p:sp>
          <p:nvSpPr>
            <p:cNvPr id="452" name="Google Shape;452;p38"/>
            <p:cNvSpPr/>
            <p:nvPr/>
          </p:nvSpPr>
          <p:spPr>
            <a:xfrm>
              <a:off x="0" y="0"/>
              <a:ext cx="812800" cy="162666"/>
            </a:xfrm>
            <a:custGeom>
              <a:rect b="b" l="l" r="r" t="t"/>
              <a:pathLst>
                <a:path extrusionOk="0" h="162666" w="812800">
                  <a:moveTo>
                    <a:pt x="81333" y="0"/>
                  </a:moveTo>
                  <a:lnTo>
                    <a:pt x="731467" y="0"/>
                  </a:lnTo>
                  <a:cubicBezTo>
                    <a:pt x="753038" y="0"/>
                    <a:pt x="773725" y="8569"/>
                    <a:pt x="788978" y="23822"/>
                  </a:cubicBezTo>
                  <a:cubicBezTo>
                    <a:pt x="804231" y="39075"/>
                    <a:pt x="812800" y="59762"/>
                    <a:pt x="812800" y="81333"/>
                  </a:cubicBezTo>
                  <a:lnTo>
                    <a:pt x="812800" y="81333"/>
                  </a:lnTo>
                  <a:cubicBezTo>
                    <a:pt x="812800" y="126252"/>
                    <a:pt x="776386" y="162666"/>
                    <a:pt x="731467" y="162666"/>
                  </a:cubicBezTo>
                  <a:lnTo>
                    <a:pt x="81333" y="162666"/>
                  </a:lnTo>
                  <a:cubicBezTo>
                    <a:pt x="59762" y="162666"/>
                    <a:pt x="39075" y="154097"/>
                    <a:pt x="23822" y="138844"/>
                  </a:cubicBezTo>
                  <a:cubicBezTo>
                    <a:pt x="8569" y="123591"/>
                    <a:pt x="0" y="102904"/>
                    <a:pt x="0" y="81333"/>
                  </a:cubicBezTo>
                  <a:lnTo>
                    <a:pt x="0" y="81333"/>
                  </a:lnTo>
                  <a:cubicBezTo>
                    <a:pt x="0" y="59762"/>
                    <a:pt x="8569" y="39075"/>
                    <a:pt x="23822" y="23822"/>
                  </a:cubicBezTo>
                  <a:cubicBezTo>
                    <a:pt x="39075" y="8569"/>
                    <a:pt x="59762" y="0"/>
                    <a:pt x="81333" y="0"/>
                  </a:cubicBezTo>
                  <a:close/>
                </a:path>
              </a:pathLst>
            </a:custGeom>
            <a:solidFill>
              <a:srgbClr val="FF8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8"/>
            <p:cNvSpPr txBox="1"/>
            <p:nvPr/>
          </p:nvSpPr>
          <p:spPr>
            <a:xfrm>
              <a:off x="0" y="-28575"/>
              <a:ext cx="812800" cy="191241"/>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4" name="Google Shape;454;p38"/>
          <p:cNvSpPr txBox="1"/>
          <p:nvPr/>
        </p:nvSpPr>
        <p:spPr>
          <a:xfrm>
            <a:off x="7772158" y="1780927"/>
            <a:ext cx="2743685" cy="44830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600" u="none" cap="none" strike="noStrike">
                <a:solidFill>
                  <a:srgbClr val="2C3146"/>
                </a:solidFill>
                <a:latin typeface="Arial"/>
                <a:ea typeface="Arial"/>
                <a:cs typeface="Arial"/>
                <a:sym typeface="Arial"/>
              </a:rPr>
              <a:t>SOLUTIONS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8" name="Shape 458"/>
        <p:cNvGrpSpPr/>
        <p:nvPr/>
      </p:nvGrpSpPr>
      <p:grpSpPr>
        <a:xfrm>
          <a:off x="0" y="0"/>
          <a:ext cx="0" cy="0"/>
          <a:chOff x="0" y="0"/>
          <a:chExt cx="0" cy="0"/>
        </a:xfrm>
      </p:grpSpPr>
      <p:sp>
        <p:nvSpPr>
          <p:cNvPr id="459" name="Google Shape;459;p39"/>
          <p:cNvSpPr txBox="1"/>
          <p:nvPr/>
        </p:nvSpPr>
        <p:spPr>
          <a:xfrm>
            <a:off x="392643" y="1447910"/>
            <a:ext cx="6587119" cy="1564005"/>
          </a:xfrm>
          <a:prstGeom prst="rect">
            <a:avLst/>
          </a:prstGeom>
          <a:noFill/>
          <a:ln>
            <a:noFill/>
          </a:ln>
        </p:spPr>
        <p:txBody>
          <a:bodyPr anchorCtr="0" anchor="t" bIns="0" lIns="0" spcFirstLastPara="1" rIns="0" wrap="square" tIns="0">
            <a:spAutoFit/>
          </a:bodyPr>
          <a:lstStyle/>
          <a:p>
            <a:pPr indent="0" lvl="0" marL="0" marR="0" rtl="0" algn="l">
              <a:lnSpc>
                <a:spcPct val="98000"/>
              </a:lnSpc>
              <a:spcBef>
                <a:spcPts val="0"/>
              </a:spcBef>
              <a:spcAft>
                <a:spcPts val="0"/>
              </a:spcAft>
              <a:buNone/>
            </a:pPr>
            <a:r>
              <a:rPr b="0" i="0" lang="en-US" sz="12000" u="none" cap="none" strike="noStrike">
                <a:solidFill>
                  <a:srgbClr val="2C3146"/>
                </a:solidFill>
                <a:latin typeface="Arial"/>
                <a:ea typeface="Arial"/>
                <a:cs typeface="Arial"/>
                <a:sym typeface="Arial"/>
              </a:rPr>
              <a:t>Top tips</a:t>
            </a:r>
            <a:endParaRPr/>
          </a:p>
        </p:txBody>
      </p:sp>
      <p:sp>
        <p:nvSpPr>
          <p:cNvPr id="460" name="Google Shape;460;p39"/>
          <p:cNvSpPr/>
          <p:nvPr/>
        </p:nvSpPr>
        <p:spPr>
          <a:xfrm>
            <a:off x="9144000" y="5038201"/>
            <a:ext cx="8662648" cy="4757238"/>
          </a:xfrm>
          <a:custGeom>
            <a:rect b="b" l="l" r="r" t="t"/>
            <a:pathLst>
              <a:path extrusionOk="0" h="4757238" w="8662648">
                <a:moveTo>
                  <a:pt x="0" y="0"/>
                </a:moveTo>
                <a:lnTo>
                  <a:pt x="8662648" y="0"/>
                </a:lnTo>
                <a:lnTo>
                  <a:pt x="8662648" y="4757238"/>
                </a:lnTo>
                <a:lnTo>
                  <a:pt x="0" y="4757238"/>
                </a:lnTo>
                <a:lnTo>
                  <a:pt x="0" y="0"/>
                </a:lnTo>
                <a:close/>
              </a:path>
            </a:pathLst>
          </a:custGeom>
          <a:blipFill rotWithShape="1">
            <a:blip r:embed="rId3">
              <a:alphaModFix/>
            </a:blip>
            <a:stretch>
              <a:fillRect b="0" l="0" r="0" t="0"/>
            </a:stretch>
          </a:blipFill>
          <a:ln>
            <a:noFill/>
          </a:ln>
        </p:spPr>
      </p:sp>
      <p:sp>
        <p:nvSpPr>
          <p:cNvPr id="461" name="Google Shape;461;p39"/>
          <p:cNvSpPr/>
          <p:nvPr/>
        </p:nvSpPr>
        <p:spPr>
          <a:xfrm>
            <a:off x="9144000" y="421343"/>
            <a:ext cx="8662648" cy="4472092"/>
          </a:xfrm>
          <a:custGeom>
            <a:rect b="b" l="l" r="r" t="t"/>
            <a:pathLst>
              <a:path extrusionOk="0" h="4472092" w="8662648">
                <a:moveTo>
                  <a:pt x="0" y="0"/>
                </a:moveTo>
                <a:lnTo>
                  <a:pt x="8662648" y="0"/>
                </a:lnTo>
                <a:lnTo>
                  <a:pt x="8662648" y="4472092"/>
                </a:lnTo>
                <a:lnTo>
                  <a:pt x="0" y="4472092"/>
                </a:lnTo>
                <a:lnTo>
                  <a:pt x="0" y="0"/>
                </a:lnTo>
                <a:close/>
              </a:path>
            </a:pathLst>
          </a:custGeom>
          <a:blipFill rotWithShape="1">
            <a:blip r:embed="rId4">
              <a:alphaModFix/>
            </a:blip>
            <a:stretch>
              <a:fillRect b="0" l="0" r="0" t="0"/>
            </a:stretch>
          </a:blipFill>
          <a:ln>
            <a:noFill/>
          </a:ln>
        </p:spPr>
      </p:sp>
      <p:sp>
        <p:nvSpPr>
          <p:cNvPr id="462" name="Google Shape;462;p39"/>
          <p:cNvSpPr/>
          <p:nvPr/>
        </p:nvSpPr>
        <p:spPr>
          <a:xfrm>
            <a:off x="392643" y="3402440"/>
            <a:ext cx="6655879" cy="6462449"/>
          </a:xfrm>
          <a:custGeom>
            <a:rect b="b" l="l" r="r" t="t"/>
            <a:pathLst>
              <a:path extrusionOk="0" h="6462449" w="6655879">
                <a:moveTo>
                  <a:pt x="0" y="0"/>
                </a:moveTo>
                <a:lnTo>
                  <a:pt x="6655879" y="0"/>
                </a:lnTo>
                <a:lnTo>
                  <a:pt x="6655879" y="6462449"/>
                </a:lnTo>
                <a:lnTo>
                  <a:pt x="0" y="6462449"/>
                </a:lnTo>
                <a:lnTo>
                  <a:pt x="0" y="0"/>
                </a:lnTo>
                <a:close/>
              </a:path>
            </a:pathLst>
          </a:custGeom>
          <a:blipFill rotWithShape="1">
            <a:blip r:embed="rId5">
              <a:alphaModFix/>
            </a:blip>
            <a:stretch>
              <a:fillRect b="-38167" l="-151" r="-428" t="-17502"/>
            </a:stretch>
          </a:blipFill>
          <a:ln>
            <a:noFill/>
          </a:ln>
        </p:spPr>
      </p:sp>
      <p:sp>
        <p:nvSpPr>
          <p:cNvPr id="463" name="Google Shape;463;p39"/>
          <p:cNvSpPr txBox="1"/>
          <p:nvPr/>
        </p:nvSpPr>
        <p:spPr>
          <a:xfrm>
            <a:off x="9851066" y="1385911"/>
            <a:ext cx="7248600" cy="2308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4999" u="none" cap="none" strike="noStrike">
                <a:solidFill>
                  <a:srgbClr val="2C3045"/>
                </a:solidFill>
                <a:latin typeface="Livvic"/>
                <a:ea typeface="Livvic"/>
                <a:cs typeface="Livvic"/>
                <a:sym typeface="Livvic"/>
              </a:rPr>
              <a:t>If you can, consider delaying the smartphone for as long as possible</a:t>
            </a:r>
            <a:endParaRPr>
              <a:latin typeface="Livvic"/>
              <a:ea typeface="Livvic"/>
              <a:cs typeface="Livvic"/>
              <a:sym typeface="Livvic"/>
            </a:endParaRPr>
          </a:p>
        </p:txBody>
      </p:sp>
      <p:sp>
        <p:nvSpPr>
          <p:cNvPr id="464" name="Google Shape;464;p39"/>
          <p:cNvSpPr txBox="1"/>
          <p:nvPr/>
        </p:nvSpPr>
        <p:spPr>
          <a:xfrm>
            <a:off x="10052575" y="6010532"/>
            <a:ext cx="6845400" cy="307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4999" u="none" cap="none" strike="noStrike">
                <a:solidFill>
                  <a:srgbClr val="2C3045"/>
                </a:solidFill>
                <a:latin typeface="Livvic"/>
                <a:ea typeface="Livvic"/>
                <a:cs typeface="Livvic"/>
                <a:sym typeface="Livvic"/>
              </a:rPr>
              <a:t>If your child does have a phone, focus on healthy boundaries and staying safe online</a:t>
            </a:r>
            <a:endParaRPr>
              <a:latin typeface="Livvic"/>
              <a:ea typeface="Livvic"/>
              <a:cs typeface="Livvic"/>
              <a:sym typeface="Livvic"/>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40"/>
          <p:cNvSpPr txBox="1"/>
          <p:nvPr/>
        </p:nvSpPr>
        <p:spPr>
          <a:xfrm>
            <a:off x="1052475" y="577150"/>
            <a:ext cx="16007700" cy="137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470" name="Google Shape;470;p40"/>
          <p:cNvSpPr txBox="1"/>
          <p:nvPr/>
        </p:nvSpPr>
        <p:spPr>
          <a:xfrm>
            <a:off x="899700" y="645050"/>
            <a:ext cx="17162100" cy="118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5200">
                <a:solidFill>
                  <a:schemeClr val="dk1"/>
                </a:solidFill>
                <a:latin typeface="Livvic"/>
                <a:ea typeface="Livvic"/>
                <a:cs typeface="Livvic"/>
                <a:sym typeface="Livvic"/>
              </a:rPr>
              <a:t>Top Tips from a C</a:t>
            </a:r>
            <a:r>
              <a:rPr b="1" lang="en-US" sz="5200">
                <a:solidFill>
                  <a:schemeClr val="dk1"/>
                </a:solidFill>
                <a:latin typeface="Livvic"/>
                <a:ea typeface="Livvic"/>
                <a:cs typeface="Livvic"/>
                <a:sym typeface="Livvic"/>
              </a:rPr>
              <a:t>yber</a:t>
            </a:r>
            <a:r>
              <a:rPr b="1" lang="en-US" sz="5200">
                <a:solidFill>
                  <a:schemeClr val="dk1"/>
                </a:solidFill>
                <a:latin typeface="Livvic"/>
                <a:ea typeface="Livvic"/>
                <a:cs typeface="Livvic"/>
                <a:sym typeface="Livvic"/>
              </a:rPr>
              <a:t> Security Expert</a:t>
            </a:r>
            <a:endParaRPr b="1" sz="5200">
              <a:solidFill>
                <a:schemeClr val="dk1"/>
              </a:solidFill>
              <a:latin typeface="Livvic"/>
              <a:ea typeface="Livvic"/>
              <a:cs typeface="Livvic"/>
              <a:sym typeface="Livvic"/>
            </a:endParaRPr>
          </a:p>
        </p:txBody>
      </p:sp>
      <p:sp>
        <p:nvSpPr>
          <p:cNvPr id="471" name="Google Shape;471;p40"/>
          <p:cNvSpPr txBox="1"/>
          <p:nvPr/>
        </p:nvSpPr>
        <p:spPr>
          <a:xfrm>
            <a:off x="1205250" y="2020050"/>
            <a:ext cx="11746800" cy="7859700"/>
          </a:xfrm>
          <a:prstGeom prst="rect">
            <a:avLst/>
          </a:prstGeom>
          <a:noFill/>
          <a:ln>
            <a:noFill/>
          </a:ln>
        </p:spPr>
        <p:txBody>
          <a:bodyPr anchorCtr="0" anchor="t" bIns="91425" lIns="91425" spcFirstLastPara="1" rIns="91425" wrap="square" tIns="91425">
            <a:noAutofit/>
          </a:bodyPr>
          <a:lstStyle/>
          <a:p>
            <a:pPr indent="-495300" lvl="0" marL="457200" rtl="0" algn="l">
              <a:spcBef>
                <a:spcPts val="0"/>
              </a:spcBef>
              <a:spcAft>
                <a:spcPts val="0"/>
              </a:spcAft>
              <a:buClr>
                <a:schemeClr val="dk1"/>
              </a:buClr>
              <a:buSzPts val="4200"/>
              <a:buFont typeface="Livvic"/>
              <a:buAutoNum type="arabicPeriod"/>
            </a:pPr>
            <a:r>
              <a:rPr lang="en-US" sz="4200">
                <a:solidFill>
                  <a:schemeClr val="dk1"/>
                </a:solidFill>
                <a:latin typeface="Livvic"/>
                <a:ea typeface="Livvic"/>
                <a:cs typeface="Livvic"/>
                <a:sym typeface="Livvic"/>
              </a:rPr>
              <a:t>No exposure to social media.</a:t>
            </a:r>
            <a:endParaRPr sz="4200">
              <a:solidFill>
                <a:schemeClr val="dk1"/>
              </a:solidFill>
              <a:latin typeface="Livvic"/>
              <a:ea typeface="Livvic"/>
              <a:cs typeface="Livvic"/>
              <a:sym typeface="Livvic"/>
            </a:endParaRPr>
          </a:p>
          <a:p>
            <a:pPr indent="-495300" lvl="0" marL="457200" rtl="0" algn="l">
              <a:spcBef>
                <a:spcPts val="0"/>
              </a:spcBef>
              <a:spcAft>
                <a:spcPts val="0"/>
              </a:spcAft>
              <a:buClr>
                <a:schemeClr val="dk1"/>
              </a:buClr>
              <a:buSzPts val="4200"/>
              <a:buFont typeface="Livvic"/>
              <a:buAutoNum type="arabicPeriod"/>
            </a:pPr>
            <a:r>
              <a:rPr lang="en-US" sz="4200">
                <a:solidFill>
                  <a:schemeClr val="dk1"/>
                </a:solidFill>
                <a:latin typeface="Livvic"/>
                <a:ea typeface="Livvic"/>
                <a:cs typeface="Livvic"/>
                <a:sym typeface="Livvic"/>
              </a:rPr>
              <a:t>No exposure to </a:t>
            </a:r>
            <a:r>
              <a:rPr lang="en-US" sz="4200">
                <a:solidFill>
                  <a:schemeClr val="dk1"/>
                </a:solidFill>
                <a:latin typeface="Livvic"/>
                <a:ea typeface="Livvic"/>
                <a:cs typeface="Livvic"/>
                <a:sym typeface="Livvic"/>
              </a:rPr>
              <a:t>anonymous</a:t>
            </a:r>
            <a:r>
              <a:rPr lang="en-US" sz="4200">
                <a:solidFill>
                  <a:schemeClr val="dk1"/>
                </a:solidFill>
                <a:latin typeface="Livvic"/>
                <a:ea typeface="Livvic"/>
                <a:cs typeface="Livvic"/>
                <a:sym typeface="Livvic"/>
              </a:rPr>
              <a:t> online chat.</a:t>
            </a:r>
            <a:endParaRPr sz="4200">
              <a:solidFill>
                <a:schemeClr val="dk1"/>
              </a:solidFill>
              <a:latin typeface="Livvic"/>
              <a:ea typeface="Livvic"/>
              <a:cs typeface="Livvic"/>
              <a:sym typeface="Livvic"/>
            </a:endParaRPr>
          </a:p>
          <a:p>
            <a:pPr indent="-495300" lvl="0" marL="457200" rtl="0" algn="l">
              <a:spcBef>
                <a:spcPts val="0"/>
              </a:spcBef>
              <a:spcAft>
                <a:spcPts val="0"/>
              </a:spcAft>
              <a:buClr>
                <a:schemeClr val="dk1"/>
              </a:buClr>
              <a:buSzPts val="4200"/>
              <a:buFont typeface="Livvic"/>
              <a:buAutoNum type="arabicPeriod"/>
            </a:pPr>
            <a:r>
              <a:rPr lang="en-US" sz="4200">
                <a:solidFill>
                  <a:schemeClr val="dk1"/>
                </a:solidFill>
                <a:latin typeface="Livvic"/>
                <a:ea typeface="Livvic"/>
                <a:cs typeface="Livvic"/>
                <a:sym typeface="Livvic"/>
              </a:rPr>
              <a:t>No use of technology in private areas of the home - public areas only (no bedrooms &amp; no bathrooms)</a:t>
            </a:r>
            <a:endParaRPr sz="4200">
              <a:solidFill>
                <a:schemeClr val="dk1"/>
              </a:solidFill>
              <a:latin typeface="Livvic"/>
              <a:ea typeface="Livvic"/>
              <a:cs typeface="Livvic"/>
              <a:sym typeface="Livvic"/>
            </a:endParaRPr>
          </a:p>
          <a:p>
            <a:pPr indent="-495300" lvl="0" marL="457200" rtl="0" algn="l">
              <a:spcBef>
                <a:spcPts val="0"/>
              </a:spcBef>
              <a:spcAft>
                <a:spcPts val="0"/>
              </a:spcAft>
              <a:buClr>
                <a:schemeClr val="dk1"/>
              </a:buClr>
              <a:buSzPts val="4200"/>
              <a:buFont typeface="Livvic"/>
              <a:buAutoNum type="arabicPeriod"/>
            </a:pPr>
            <a:r>
              <a:rPr lang="en-US" sz="4200">
                <a:solidFill>
                  <a:schemeClr val="dk1"/>
                </a:solidFill>
                <a:latin typeface="Livvic"/>
                <a:ea typeface="Livvic"/>
                <a:cs typeface="Livvic"/>
                <a:sym typeface="Livvic"/>
              </a:rPr>
              <a:t>Before you give a smartphone you must educate about the </a:t>
            </a:r>
            <a:r>
              <a:rPr lang="en-US" sz="4200">
                <a:solidFill>
                  <a:schemeClr val="dk1"/>
                </a:solidFill>
                <a:latin typeface="Livvic"/>
                <a:ea typeface="Livvic"/>
                <a:cs typeface="Livvic"/>
                <a:sym typeface="Livvic"/>
              </a:rPr>
              <a:t>safeguarding</a:t>
            </a:r>
            <a:r>
              <a:rPr lang="en-US" sz="4200">
                <a:solidFill>
                  <a:schemeClr val="dk1"/>
                </a:solidFill>
                <a:latin typeface="Livvic"/>
                <a:ea typeface="Livvic"/>
                <a:cs typeface="Livvic"/>
                <a:sym typeface="Livvic"/>
              </a:rPr>
              <a:t> risks (sextortion, sexting, grooming)</a:t>
            </a:r>
            <a:endParaRPr sz="4200">
              <a:solidFill>
                <a:schemeClr val="dk1"/>
              </a:solidFill>
              <a:latin typeface="Livvic"/>
              <a:ea typeface="Livvic"/>
              <a:cs typeface="Livvic"/>
              <a:sym typeface="Livvic"/>
            </a:endParaRPr>
          </a:p>
          <a:p>
            <a:pPr indent="-495300" lvl="0" marL="457200" rtl="0" algn="l">
              <a:spcBef>
                <a:spcPts val="0"/>
              </a:spcBef>
              <a:spcAft>
                <a:spcPts val="0"/>
              </a:spcAft>
              <a:buClr>
                <a:schemeClr val="dk1"/>
              </a:buClr>
              <a:buSzPts val="4200"/>
              <a:buFont typeface="Livvic"/>
              <a:buAutoNum type="arabicPeriod"/>
            </a:pPr>
            <a:r>
              <a:rPr lang="en-US" sz="4200">
                <a:solidFill>
                  <a:schemeClr val="dk1"/>
                </a:solidFill>
                <a:latin typeface="Livvic"/>
                <a:ea typeface="Livvic"/>
                <a:cs typeface="Livvic"/>
                <a:sym typeface="Livvic"/>
              </a:rPr>
              <a:t>No </a:t>
            </a:r>
            <a:r>
              <a:rPr lang="en-US" sz="4200">
                <a:solidFill>
                  <a:schemeClr val="dk1"/>
                </a:solidFill>
                <a:latin typeface="Livvic"/>
                <a:ea typeface="Livvic"/>
                <a:cs typeface="Livvic"/>
                <a:sym typeface="Livvic"/>
              </a:rPr>
              <a:t>unsupervised</a:t>
            </a:r>
            <a:r>
              <a:rPr lang="en-US" sz="4200">
                <a:solidFill>
                  <a:schemeClr val="dk1"/>
                </a:solidFill>
                <a:latin typeface="Livvic"/>
                <a:ea typeface="Livvic"/>
                <a:cs typeface="Livvic"/>
                <a:sym typeface="Livvic"/>
              </a:rPr>
              <a:t> use of youtube.</a:t>
            </a:r>
            <a:endParaRPr sz="4200">
              <a:solidFill>
                <a:schemeClr val="dk1"/>
              </a:solidFill>
              <a:latin typeface="Livvic"/>
              <a:ea typeface="Livvic"/>
              <a:cs typeface="Livvic"/>
              <a:sym typeface="Livvic"/>
            </a:endParaRPr>
          </a:p>
          <a:p>
            <a:pPr indent="0" lvl="0" marL="0" rtl="0" algn="l">
              <a:spcBef>
                <a:spcPts val="0"/>
              </a:spcBef>
              <a:spcAft>
                <a:spcPts val="0"/>
              </a:spcAft>
              <a:buNone/>
            </a:pPr>
            <a:r>
              <a:t/>
            </a:r>
            <a:endParaRPr sz="35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5" name="Shape 475"/>
        <p:cNvGrpSpPr/>
        <p:nvPr/>
      </p:nvGrpSpPr>
      <p:grpSpPr>
        <a:xfrm>
          <a:off x="0" y="0"/>
          <a:ext cx="0" cy="0"/>
          <a:chOff x="0" y="0"/>
          <a:chExt cx="0" cy="0"/>
        </a:xfrm>
      </p:grpSpPr>
      <p:grpSp>
        <p:nvGrpSpPr>
          <p:cNvPr id="476" name="Google Shape;476;p41"/>
          <p:cNvGrpSpPr/>
          <p:nvPr/>
        </p:nvGrpSpPr>
        <p:grpSpPr>
          <a:xfrm>
            <a:off x="9144000" y="204352"/>
            <a:ext cx="8644917" cy="9660537"/>
            <a:chOff x="0" y="-57150"/>
            <a:chExt cx="2276851" cy="2544339"/>
          </a:xfrm>
        </p:grpSpPr>
        <p:sp>
          <p:nvSpPr>
            <p:cNvPr id="477" name="Google Shape;477;p41"/>
            <p:cNvSpPr/>
            <p:nvPr/>
          </p:nvSpPr>
          <p:spPr>
            <a:xfrm>
              <a:off x="0" y="0"/>
              <a:ext cx="2276851" cy="2487189"/>
            </a:xfrm>
            <a:custGeom>
              <a:rect b="b" l="l" r="r" t="t"/>
              <a:pathLst>
                <a:path extrusionOk="0" h="2487189" w="2276851">
                  <a:moveTo>
                    <a:pt x="26866" y="0"/>
                  </a:moveTo>
                  <a:lnTo>
                    <a:pt x="2249984" y="0"/>
                  </a:lnTo>
                  <a:cubicBezTo>
                    <a:pt x="2264822" y="0"/>
                    <a:pt x="2276851" y="12028"/>
                    <a:pt x="2276851" y="26866"/>
                  </a:cubicBezTo>
                  <a:lnTo>
                    <a:pt x="2276851" y="2460323"/>
                  </a:lnTo>
                  <a:cubicBezTo>
                    <a:pt x="2276851" y="2467448"/>
                    <a:pt x="2274020" y="2474282"/>
                    <a:pt x="2268982" y="2479320"/>
                  </a:cubicBezTo>
                  <a:cubicBezTo>
                    <a:pt x="2263943" y="2484358"/>
                    <a:pt x="2257110" y="2487189"/>
                    <a:pt x="2249984" y="2487189"/>
                  </a:cubicBezTo>
                  <a:lnTo>
                    <a:pt x="26866" y="2487189"/>
                  </a:lnTo>
                  <a:cubicBezTo>
                    <a:pt x="12028" y="2487189"/>
                    <a:pt x="0" y="2475161"/>
                    <a:pt x="0" y="2460323"/>
                  </a:cubicBezTo>
                  <a:lnTo>
                    <a:pt x="0" y="26866"/>
                  </a:lnTo>
                  <a:cubicBezTo>
                    <a:pt x="0" y="19741"/>
                    <a:pt x="2831" y="12907"/>
                    <a:pt x="7869" y="7869"/>
                  </a:cubicBezTo>
                  <a:cubicBezTo>
                    <a:pt x="12907" y="2831"/>
                    <a:pt x="19741" y="0"/>
                    <a:pt x="26866" y="0"/>
                  </a:cubicBezTo>
                  <a:close/>
                </a:path>
              </a:pathLst>
            </a:custGeom>
            <a:solidFill>
              <a:srgbClr val="CFB2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41"/>
            <p:cNvSpPr txBox="1"/>
            <p:nvPr/>
          </p:nvSpPr>
          <p:spPr>
            <a:xfrm>
              <a:off x="0" y="-57150"/>
              <a:ext cx="2276851" cy="2544339"/>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9" name="Google Shape;479;p41"/>
          <p:cNvSpPr/>
          <p:nvPr/>
        </p:nvSpPr>
        <p:spPr>
          <a:xfrm>
            <a:off x="476680" y="2573343"/>
            <a:ext cx="6753794" cy="7291546"/>
          </a:xfrm>
          <a:custGeom>
            <a:rect b="b" l="l" r="r" t="t"/>
            <a:pathLst>
              <a:path extrusionOk="0" h="7291546" w="6753794">
                <a:moveTo>
                  <a:pt x="0" y="0"/>
                </a:moveTo>
                <a:lnTo>
                  <a:pt x="6753794" y="0"/>
                </a:lnTo>
                <a:lnTo>
                  <a:pt x="6753794" y="7291546"/>
                </a:lnTo>
                <a:lnTo>
                  <a:pt x="0" y="7291546"/>
                </a:lnTo>
                <a:lnTo>
                  <a:pt x="0" y="0"/>
                </a:lnTo>
                <a:close/>
              </a:path>
            </a:pathLst>
          </a:custGeom>
          <a:blipFill rotWithShape="1">
            <a:blip r:embed="rId3">
              <a:alphaModFix/>
            </a:blip>
            <a:stretch>
              <a:fillRect b="0" l="0" r="0" t="0"/>
            </a:stretch>
          </a:blipFill>
          <a:ln>
            <a:noFill/>
          </a:ln>
        </p:spPr>
      </p:sp>
      <p:sp>
        <p:nvSpPr>
          <p:cNvPr id="480" name="Google Shape;480;p41"/>
          <p:cNvSpPr txBox="1"/>
          <p:nvPr/>
        </p:nvSpPr>
        <p:spPr>
          <a:xfrm>
            <a:off x="392643" y="1382557"/>
            <a:ext cx="7459800" cy="935100"/>
          </a:xfrm>
          <a:prstGeom prst="rect">
            <a:avLst/>
          </a:prstGeom>
          <a:noFill/>
          <a:ln>
            <a:noFill/>
          </a:ln>
        </p:spPr>
        <p:txBody>
          <a:bodyPr anchorCtr="0" anchor="t" bIns="0" lIns="0" spcFirstLastPara="1" rIns="0" wrap="square" tIns="0">
            <a:spAutoFit/>
          </a:bodyPr>
          <a:lstStyle/>
          <a:p>
            <a:pPr indent="0" lvl="0" marL="0" marR="0" rtl="0" algn="l">
              <a:lnSpc>
                <a:spcPct val="98000"/>
              </a:lnSpc>
              <a:spcBef>
                <a:spcPts val="0"/>
              </a:spcBef>
              <a:spcAft>
                <a:spcPts val="0"/>
              </a:spcAft>
              <a:buNone/>
            </a:pPr>
            <a:r>
              <a:rPr b="1" i="0" lang="en-US" sz="6200" u="none" cap="none" strike="noStrike">
                <a:solidFill>
                  <a:srgbClr val="2C3045"/>
                </a:solidFill>
                <a:latin typeface="Livvic"/>
                <a:ea typeface="Livvic"/>
                <a:cs typeface="Livvic"/>
                <a:sym typeface="Livvic"/>
              </a:rPr>
              <a:t>Young adolescents</a:t>
            </a:r>
            <a:endParaRPr b="1">
              <a:latin typeface="Livvic"/>
              <a:ea typeface="Livvic"/>
              <a:cs typeface="Livvic"/>
              <a:sym typeface="Livvic"/>
            </a:endParaRPr>
          </a:p>
        </p:txBody>
      </p:sp>
      <p:sp>
        <p:nvSpPr>
          <p:cNvPr id="481" name="Google Shape;481;p41"/>
          <p:cNvSpPr txBox="1"/>
          <p:nvPr/>
        </p:nvSpPr>
        <p:spPr>
          <a:xfrm>
            <a:off x="9568133" y="795503"/>
            <a:ext cx="5936100" cy="6618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1" i="0" lang="en-US" sz="4299" u="none" cap="none" strike="noStrike">
                <a:solidFill>
                  <a:srgbClr val="2C3045"/>
                </a:solidFill>
              </a:rPr>
              <a:t>Delay the smartphone</a:t>
            </a:r>
            <a:endParaRPr b="1"/>
          </a:p>
        </p:txBody>
      </p:sp>
      <p:sp>
        <p:nvSpPr>
          <p:cNvPr id="482" name="Google Shape;482;p41"/>
          <p:cNvSpPr txBox="1"/>
          <p:nvPr/>
        </p:nvSpPr>
        <p:spPr>
          <a:xfrm>
            <a:off x="9568133" y="3990829"/>
            <a:ext cx="5936100" cy="6618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1" i="0" lang="en-US" sz="4299" u="none" cap="none" strike="noStrike">
                <a:solidFill>
                  <a:srgbClr val="2C3045"/>
                </a:solidFill>
                <a:latin typeface="Livvic"/>
                <a:ea typeface="Livvic"/>
                <a:cs typeface="Livvic"/>
                <a:sym typeface="Livvic"/>
              </a:rPr>
              <a:t>Talk to other parents</a:t>
            </a:r>
            <a:endParaRPr b="1">
              <a:latin typeface="Livvic"/>
              <a:ea typeface="Livvic"/>
              <a:cs typeface="Livvic"/>
              <a:sym typeface="Livvic"/>
            </a:endParaRPr>
          </a:p>
        </p:txBody>
      </p:sp>
      <p:sp>
        <p:nvSpPr>
          <p:cNvPr id="483" name="Google Shape;483;p41"/>
          <p:cNvSpPr txBox="1"/>
          <p:nvPr/>
        </p:nvSpPr>
        <p:spPr>
          <a:xfrm>
            <a:off x="9568133" y="7186179"/>
            <a:ext cx="5936100" cy="6618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1" i="0" lang="en-US" sz="4299" u="none" cap="none" strike="noStrike">
                <a:solidFill>
                  <a:srgbClr val="2C3045"/>
                </a:solidFill>
                <a:latin typeface="Livvic"/>
                <a:ea typeface="Livvic"/>
                <a:cs typeface="Livvic"/>
                <a:sym typeface="Livvic"/>
              </a:rPr>
              <a:t>Model good habits</a:t>
            </a:r>
            <a:endParaRPr b="1">
              <a:latin typeface="Livvic"/>
              <a:ea typeface="Livvic"/>
              <a:cs typeface="Livvic"/>
              <a:sym typeface="Livvic"/>
            </a:endParaRPr>
          </a:p>
        </p:txBody>
      </p:sp>
      <p:sp>
        <p:nvSpPr>
          <p:cNvPr id="484" name="Google Shape;484;p41"/>
          <p:cNvSpPr txBox="1"/>
          <p:nvPr/>
        </p:nvSpPr>
        <p:spPr>
          <a:xfrm>
            <a:off x="1200914" y="4460124"/>
            <a:ext cx="5305200" cy="4632600"/>
          </a:xfrm>
          <a:prstGeom prst="rect">
            <a:avLst/>
          </a:prstGeom>
          <a:noFill/>
          <a:ln>
            <a:noFill/>
          </a:ln>
        </p:spPr>
        <p:txBody>
          <a:bodyPr anchorCtr="0" anchor="t" bIns="0" lIns="0" spcFirstLastPara="1" rIns="0" wrap="square" tIns="0">
            <a:spAutoFit/>
          </a:bodyPr>
          <a:lstStyle/>
          <a:p>
            <a:pPr indent="0" lvl="0" marL="0" marR="0" rtl="0" algn="ctr">
              <a:lnSpc>
                <a:spcPct val="110001"/>
              </a:lnSpc>
              <a:spcBef>
                <a:spcPts val="0"/>
              </a:spcBef>
              <a:spcAft>
                <a:spcPts val="0"/>
              </a:spcAft>
              <a:buNone/>
            </a:pPr>
            <a:r>
              <a:rPr i="0" lang="en-US" sz="6999" u="none" cap="none" strike="noStrike">
                <a:solidFill>
                  <a:srgbClr val="2C3045"/>
                </a:solidFill>
                <a:latin typeface="Livvic"/>
                <a:ea typeface="Livvic"/>
                <a:cs typeface="Livvic"/>
                <a:sym typeface="Livvic"/>
              </a:rPr>
              <a:t>Everyone else in my class has</a:t>
            </a:r>
            <a:endParaRPr>
              <a:latin typeface="Livvic"/>
              <a:ea typeface="Livvic"/>
              <a:cs typeface="Livvic"/>
              <a:sym typeface="Livvic"/>
            </a:endParaRPr>
          </a:p>
          <a:p>
            <a:pPr indent="0" lvl="0" marL="0" marR="0" rtl="0" algn="ctr">
              <a:lnSpc>
                <a:spcPct val="110001"/>
              </a:lnSpc>
              <a:spcBef>
                <a:spcPts val="0"/>
              </a:spcBef>
              <a:spcAft>
                <a:spcPts val="0"/>
              </a:spcAft>
              <a:buNone/>
            </a:pPr>
            <a:r>
              <a:rPr i="0" lang="en-US" sz="6999" u="none" cap="none" strike="noStrike">
                <a:solidFill>
                  <a:srgbClr val="2C3045"/>
                </a:solidFill>
                <a:latin typeface="Livvic"/>
                <a:ea typeface="Livvic"/>
                <a:cs typeface="Livvic"/>
                <a:sym typeface="Livvic"/>
              </a:rPr>
              <a:t>a phone</a:t>
            </a:r>
            <a:r>
              <a:rPr b="0" i="0" lang="en-US" sz="6999" u="none" cap="none" strike="noStrike">
                <a:solidFill>
                  <a:srgbClr val="2C3045"/>
                </a:solidFill>
                <a:latin typeface="Arial"/>
                <a:ea typeface="Arial"/>
                <a:cs typeface="Arial"/>
                <a:sym typeface="Arial"/>
              </a:rPr>
              <a:t>...</a:t>
            </a:r>
            <a:endParaRPr/>
          </a:p>
        </p:txBody>
      </p:sp>
      <p:sp>
        <p:nvSpPr>
          <p:cNvPr id="485" name="Google Shape;485;p41"/>
          <p:cNvSpPr txBox="1"/>
          <p:nvPr/>
        </p:nvSpPr>
        <p:spPr>
          <a:xfrm>
            <a:off x="1143764" y="2736903"/>
            <a:ext cx="5362477" cy="399415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7999" u="none" cap="none" strike="noStrike">
                <a:solidFill>
                  <a:srgbClr val="2C3045"/>
                </a:solidFill>
                <a:latin typeface="Arial"/>
                <a:ea typeface="Arial"/>
                <a:cs typeface="Arial"/>
                <a:sym typeface="Arial"/>
              </a:rPr>
              <a:t>“</a:t>
            </a:r>
            <a:endParaRPr/>
          </a:p>
        </p:txBody>
      </p:sp>
      <p:cxnSp>
        <p:nvCxnSpPr>
          <p:cNvPr id="486" name="Google Shape;486;p41"/>
          <p:cNvCxnSpPr/>
          <p:nvPr/>
        </p:nvCxnSpPr>
        <p:spPr>
          <a:xfrm>
            <a:off x="9568133" y="3486016"/>
            <a:ext cx="7691167" cy="0"/>
          </a:xfrm>
          <a:prstGeom prst="straightConnector1">
            <a:avLst/>
          </a:prstGeom>
          <a:noFill/>
          <a:ln cap="flat" cmpd="sng" w="19050">
            <a:solidFill>
              <a:srgbClr val="2C3045"/>
            </a:solidFill>
            <a:prstDash val="solid"/>
            <a:round/>
            <a:headEnd len="sm" w="sm" type="none"/>
            <a:tailEnd len="sm" w="sm" type="none"/>
          </a:ln>
        </p:spPr>
      </p:cxnSp>
      <p:cxnSp>
        <p:nvCxnSpPr>
          <p:cNvPr id="487" name="Google Shape;487;p41"/>
          <p:cNvCxnSpPr/>
          <p:nvPr/>
        </p:nvCxnSpPr>
        <p:spPr>
          <a:xfrm>
            <a:off x="9568133" y="6683268"/>
            <a:ext cx="7691167" cy="0"/>
          </a:xfrm>
          <a:prstGeom prst="straightConnector1">
            <a:avLst/>
          </a:prstGeom>
          <a:noFill/>
          <a:ln cap="flat" cmpd="sng" w="19050">
            <a:solidFill>
              <a:srgbClr val="2C3045"/>
            </a:solidFill>
            <a:prstDash val="solid"/>
            <a:round/>
            <a:headEnd len="sm" w="sm" type="none"/>
            <a:tailEnd len="sm" w="sm" type="none"/>
          </a:ln>
        </p:spPr>
      </p:cxnSp>
      <p:sp>
        <p:nvSpPr>
          <p:cNvPr id="488" name="Google Shape;488;p41"/>
          <p:cNvSpPr txBox="1"/>
          <p:nvPr/>
        </p:nvSpPr>
        <p:spPr>
          <a:xfrm>
            <a:off x="9568133" y="1598559"/>
            <a:ext cx="7060800" cy="1054200"/>
          </a:xfrm>
          <a:prstGeom prst="rect">
            <a:avLst/>
          </a:prstGeom>
          <a:noFill/>
          <a:ln>
            <a:noFill/>
          </a:ln>
        </p:spPr>
        <p:txBody>
          <a:bodyPr anchorCtr="0" anchor="t" bIns="0" lIns="0" spcFirstLastPara="1" rIns="0" wrap="square" tIns="0">
            <a:spAutoFit/>
          </a:bodyPr>
          <a:lstStyle/>
          <a:p>
            <a:pPr indent="0" lvl="0" marL="0" marR="0" rtl="0" algn="l">
              <a:lnSpc>
                <a:spcPct val="114000"/>
              </a:lnSpc>
              <a:spcBef>
                <a:spcPts val="0"/>
              </a:spcBef>
              <a:spcAft>
                <a:spcPts val="0"/>
              </a:spcAft>
              <a:buNone/>
            </a:pPr>
            <a:r>
              <a:rPr i="0" lang="en-US" sz="3200" u="none" cap="none" strike="noStrike">
                <a:solidFill>
                  <a:srgbClr val="2C3146"/>
                </a:solidFill>
                <a:latin typeface="Livvic"/>
                <a:ea typeface="Livvic"/>
                <a:cs typeface="Livvic"/>
                <a:sym typeface="Livvic"/>
              </a:rPr>
              <a:t>Or consider a smartphone without the internet or a basic phone.</a:t>
            </a:r>
            <a:endParaRPr>
              <a:latin typeface="Livvic"/>
              <a:ea typeface="Livvic"/>
              <a:cs typeface="Livvic"/>
              <a:sym typeface="Livvic"/>
            </a:endParaRPr>
          </a:p>
        </p:txBody>
      </p:sp>
      <p:sp>
        <p:nvSpPr>
          <p:cNvPr id="489" name="Google Shape;489;p41"/>
          <p:cNvSpPr txBox="1"/>
          <p:nvPr/>
        </p:nvSpPr>
        <p:spPr>
          <a:xfrm>
            <a:off x="9568133" y="4793898"/>
            <a:ext cx="7060800" cy="1615500"/>
          </a:xfrm>
          <a:prstGeom prst="rect">
            <a:avLst/>
          </a:prstGeom>
          <a:noFill/>
          <a:ln>
            <a:noFill/>
          </a:ln>
        </p:spPr>
        <p:txBody>
          <a:bodyPr anchorCtr="0" anchor="t" bIns="0" lIns="0" spcFirstLastPara="1" rIns="0" wrap="square" tIns="0">
            <a:spAutoFit/>
          </a:bodyPr>
          <a:lstStyle/>
          <a:p>
            <a:pPr indent="0" lvl="0" marL="0" marR="0" rtl="0" algn="l">
              <a:lnSpc>
                <a:spcPct val="114000"/>
              </a:lnSpc>
              <a:spcBef>
                <a:spcPts val="0"/>
              </a:spcBef>
              <a:spcAft>
                <a:spcPts val="0"/>
              </a:spcAft>
              <a:buNone/>
            </a:pPr>
            <a:r>
              <a:rPr i="0" lang="en-US" sz="3200" u="none" cap="none" strike="noStrike">
                <a:solidFill>
                  <a:srgbClr val="2C3146"/>
                </a:solidFill>
                <a:latin typeface="Livvic"/>
                <a:ea typeface="Livvic"/>
                <a:cs typeface="Livvic"/>
                <a:sym typeface="Livvic"/>
              </a:rPr>
              <a:t>This is your superpower! Just because your child says everyone else has x doesn't mean they do.</a:t>
            </a:r>
            <a:endParaRPr>
              <a:latin typeface="Livvic"/>
              <a:ea typeface="Livvic"/>
              <a:cs typeface="Livvic"/>
              <a:sym typeface="Livvic"/>
            </a:endParaRPr>
          </a:p>
        </p:txBody>
      </p:sp>
      <p:sp>
        <p:nvSpPr>
          <p:cNvPr id="490" name="Google Shape;490;p41"/>
          <p:cNvSpPr txBox="1"/>
          <p:nvPr/>
        </p:nvSpPr>
        <p:spPr>
          <a:xfrm>
            <a:off x="9568133" y="7989236"/>
            <a:ext cx="6826200" cy="1615500"/>
          </a:xfrm>
          <a:prstGeom prst="rect">
            <a:avLst/>
          </a:prstGeom>
          <a:noFill/>
          <a:ln>
            <a:noFill/>
          </a:ln>
        </p:spPr>
        <p:txBody>
          <a:bodyPr anchorCtr="0" anchor="t" bIns="0" lIns="0" spcFirstLastPara="1" rIns="0" wrap="square" tIns="0">
            <a:spAutoFit/>
          </a:bodyPr>
          <a:lstStyle/>
          <a:p>
            <a:pPr indent="0" lvl="0" marL="0" marR="0" rtl="0" algn="l">
              <a:lnSpc>
                <a:spcPct val="114000"/>
              </a:lnSpc>
              <a:spcBef>
                <a:spcPts val="0"/>
              </a:spcBef>
              <a:spcAft>
                <a:spcPts val="0"/>
              </a:spcAft>
              <a:buNone/>
            </a:pPr>
            <a:r>
              <a:rPr i="0" lang="en-US" sz="3200" u="none" cap="none" strike="noStrike">
                <a:solidFill>
                  <a:srgbClr val="2C3146"/>
                </a:solidFill>
                <a:latin typeface="Livvic"/>
                <a:ea typeface="Livvic"/>
                <a:cs typeface="Livvic"/>
                <a:sym typeface="Livvic"/>
              </a:rPr>
              <a:t>Our relationship with our phones influences children’s view of healthy phone use.</a:t>
            </a:r>
            <a:endParaRPr>
              <a:latin typeface="Livvic"/>
              <a:ea typeface="Livvic"/>
              <a:cs typeface="Livvic"/>
              <a:sym typeface="Livvic"/>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4" name="Shape 494"/>
        <p:cNvGrpSpPr/>
        <p:nvPr/>
      </p:nvGrpSpPr>
      <p:grpSpPr>
        <a:xfrm>
          <a:off x="0" y="0"/>
          <a:ext cx="0" cy="0"/>
          <a:chOff x="0" y="0"/>
          <a:chExt cx="0" cy="0"/>
        </a:xfrm>
      </p:grpSpPr>
      <p:grpSp>
        <p:nvGrpSpPr>
          <p:cNvPr id="495" name="Google Shape;495;p42"/>
          <p:cNvGrpSpPr/>
          <p:nvPr/>
        </p:nvGrpSpPr>
        <p:grpSpPr>
          <a:xfrm>
            <a:off x="392643" y="2096601"/>
            <a:ext cx="8086100" cy="1575497"/>
            <a:chOff x="0" y="-57150"/>
            <a:chExt cx="2130902" cy="415185"/>
          </a:xfrm>
        </p:grpSpPr>
        <p:sp>
          <p:nvSpPr>
            <p:cNvPr id="496" name="Google Shape;496;p42"/>
            <p:cNvSpPr/>
            <p:nvPr/>
          </p:nvSpPr>
          <p:spPr>
            <a:xfrm>
              <a:off x="0" y="0"/>
              <a:ext cx="2130902" cy="358035"/>
            </a:xfrm>
            <a:custGeom>
              <a:rect b="b" l="l" r="r" t="t"/>
              <a:pathLst>
                <a:path extrusionOk="0" h="358035" w="2130902">
                  <a:moveTo>
                    <a:pt x="28723" y="0"/>
                  </a:moveTo>
                  <a:lnTo>
                    <a:pt x="2102179" y="0"/>
                  </a:lnTo>
                  <a:cubicBezTo>
                    <a:pt x="2109797" y="0"/>
                    <a:pt x="2117103" y="3026"/>
                    <a:pt x="2122489" y="8413"/>
                  </a:cubicBezTo>
                  <a:cubicBezTo>
                    <a:pt x="2127876" y="13799"/>
                    <a:pt x="2130902" y="21105"/>
                    <a:pt x="2130902" y="28723"/>
                  </a:cubicBezTo>
                  <a:lnTo>
                    <a:pt x="2130902" y="329312"/>
                  </a:lnTo>
                  <a:cubicBezTo>
                    <a:pt x="2130902" y="336930"/>
                    <a:pt x="2127876" y="344236"/>
                    <a:pt x="2122489" y="349622"/>
                  </a:cubicBezTo>
                  <a:cubicBezTo>
                    <a:pt x="2117103" y="355009"/>
                    <a:pt x="2109797" y="358035"/>
                    <a:pt x="2102179" y="358035"/>
                  </a:cubicBezTo>
                  <a:lnTo>
                    <a:pt x="28723" y="358035"/>
                  </a:lnTo>
                  <a:cubicBezTo>
                    <a:pt x="12860" y="358035"/>
                    <a:pt x="0" y="345176"/>
                    <a:pt x="0" y="329312"/>
                  </a:cubicBezTo>
                  <a:lnTo>
                    <a:pt x="0" y="28723"/>
                  </a:lnTo>
                  <a:cubicBezTo>
                    <a:pt x="0" y="21105"/>
                    <a:pt x="3026" y="13799"/>
                    <a:pt x="8413" y="8413"/>
                  </a:cubicBezTo>
                  <a:cubicBezTo>
                    <a:pt x="13799" y="3026"/>
                    <a:pt x="21105" y="0"/>
                    <a:pt x="28723" y="0"/>
                  </a:cubicBezTo>
                  <a:close/>
                </a:path>
              </a:pathLst>
            </a:custGeom>
            <a:solidFill>
              <a:srgbClr val="2C31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2"/>
            <p:cNvSpPr txBox="1"/>
            <p:nvPr/>
          </p:nvSpPr>
          <p:spPr>
            <a:xfrm>
              <a:off x="0" y="-57150"/>
              <a:ext cx="2130902" cy="415185"/>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8" name="Google Shape;498;p42"/>
          <p:cNvGrpSpPr/>
          <p:nvPr/>
        </p:nvGrpSpPr>
        <p:grpSpPr>
          <a:xfrm>
            <a:off x="392643" y="3648217"/>
            <a:ext cx="8086100" cy="1575497"/>
            <a:chOff x="0" y="-57150"/>
            <a:chExt cx="2130902" cy="415185"/>
          </a:xfrm>
        </p:grpSpPr>
        <p:sp>
          <p:nvSpPr>
            <p:cNvPr id="499" name="Google Shape;499;p42"/>
            <p:cNvSpPr/>
            <p:nvPr/>
          </p:nvSpPr>
          <p:spPr>
            <a:xfrm>
              <a:off x="0" y="0"/>
              <a:ext cx="2130902" cy="358035"/>
            </a:xfrm>
            <a:custGeom>
              <a:rect b="b" l="l" r="r" t="t"/>
              <a:pathLst>
                <a:path extrusionOk="0" h="358035" w="2130902">
                  <a:moveTo>
                    <a:pt x="28723" y="0"/>
                  </a:moveTo>
                  <a:lnTo>
                    <a:pt x="2102179" y="0"/>
                  </a:lnTo>
                  <a:cubicBezTo>
                    <a:pt x="2109797" y="0"/>
                    <a:pt x="2117103" y="3026"/>
                    <a:pt x="2122489" y="8413"/>
                  </a:cubicBezTo>
                  <a:cubicBezTo>
                    <a:pt x="2127876" y="13799"/>
                    <a:pt x="2130902" y="21105"/>
                    <a:pt x="2130902" y="28723"/>
                  </a:cubicBezTo>
                  <a:lnTo>
                    <a:pt x="2130902" y="329312"/>
                  </a:lnTo>
                  <a:cubicBezTo>
                    <a:pt x="2130902" y="336930"/>
                    <a:pt x="2127876" y="344236"/>
                    <a:pt x="2122489" y="349622"/>
                  </a:cubicBezTo>
                  <a:cubicBezTo>
                    <a:pt x="2117103" y="355009"/>
                    <a:pt x="2109797" y="358035"/>
                    <a:pt x="2102179" y="358035"/>
                  </a:cubicBezTo>
                  <a:lnTo>
                    <a:pt x="28723" y="358035"/>
                  </a:lnTo>
                  <a:cubicBezTo>
                    <a:pt x="12860" y="358035"/>
                    <a:pt x="0" y="345176"/>
                    <a:pt x="0" y="329312"/>
                  </a:cubicBezTo>
                  <a:lnTo>
                    <a:pt x="0" y="28723"/>
                  </a:lnTo>
                  <a:cubicBezTo>
                    <a:pt x="0" y="21105"/>
                    <a:pt x="3026" y="13799"/>
                    <a:pt x="8413" y="8413"/>
                  </a:cubicBezTo>
                  <a:cubicBezTo>
                    <a:pt x="13799" y="3026"/>
                    <a:pt x="21105" y="0"/>
                    <a:pt x="28723" y="0"/>
                  </a:cubicBezTo>
                  <a:close/>
                </a:path>
              </a:pathLst>
            </a:custGeom>
            <a:solidFill>
              <a:srgbClr val="2C31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42"/>
            <p:cNvSpPr txBox="1"/>
            <p:nvPr/>
          </p:nvSpPr>
          <p:spPr>
            <a:xfrm>
              <a:off x="0" y="-57150"/>
              <a:ext cx="2130902" cy="415185"/>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1" name="Google Shape;501;p42"/>
          <p:cNvGrpSpPr/>
          <p:nvPr/>
        </p:nvGrpSpPr>
        <p:grpSpPr>
          <a:xfrm>
            <a:off x="9797660" y="2096601"/>
            <a:ext cx="8086100" cy="1575497"/>
            <a:chOff x="0" y="-57150"/>
            <a:chExt cx="2130902" cy="415185"/>
          </a:xfrm>
        </p:grpSpPr>
        <p:sp>
          <p:nvSpPr>
            <p:cNvPr id="502" name="Google Shape;502;p42"/>
            <p:cNvSpPr/>
            <p:nvPr/>
          </p:nvSpPr>
          <p:spPr>
            <a:xfrm>
              <a:off x="0" y="0"/>
              <a:ext cx="2130902" cy="358035"/>
            </a:xfrm>
            <a:custGeom>
              <a:rect b="b" l="l" r="r" t="t"/>
              <a:pathLst>
                <a:path extrusionOk="0" h="358035" w="2130902">
                  <a:moveTo>
                    <a:pt x="28723" y="0"/>
                  </a:moveTo>
                  <a:lnTo>
                    <a:pt x="2102179" y="0"/>
                  </a:lnTo>
                  <a:cubicBezTo>
                    <a:pt x="2109797" y="0"/>
                    <a:pt x="2117103" y="3026"/>
                    <a:pt x="2122489" y="8413"/>
                  </a:cubicBezTo>
                  <a:cubicBezTo>
                    <a:pt x="2127876" y="13799"/>
                    <a:pt x="2130902" y="21105"/>
                    <a:pt x="2130902" y="28723"/>
                  </a:cubicBezTo>
                  <a:lnTo>
                    <a:pt x="2130902" y="329312"/>
                  </a:lnTo>
                  <a:cubicBezTo>
                    <a:pt x="2130902" y="336930"/>
                    <a:pt x="2127876" y="344236"/>
                    <a:pt x="2122489" y="349622"/>
                  </a:cubicBezTo>
                  <a:cubicBezTo>
                    <a:pt x="2117103" y="355009"/>
                    <a:pt x="2109797" y="358035"/>
                    <a:pt x="2102179" y="358035"/>
                  </a:cubicBezTo>
                  <a:lnTo>
                    <a:pt x="28723" y="358035"/>
                  </a:lnTo>
                  <a:cubicBezTo>
                    <a:pt x="12860" y="358035"/>
                    <a:pt x="0" y="345176"/>
                    <a:pt x="0" y="329312"/>
                  </a:cubicBezTo>
                  <a:lnTo>
                    <a:pt x="0" y="28723"/>
                  </a:lnTo>
                  <a:cubicBezTo>
                    <a:pt x="0" y="21105"/>
                    <a:pt x="3026" y="13799"/>
                    <a:pt x="8413" y="8413"/>
                  </a:cubicBezTo>
                  <a:cubicBezTo>
                    <a:pt x="13799" y="3026"/>
                    <a:pt x="21105" y="0"/>
                    <a:pt x="28723" y="0"/>
                  </a:cubicBezTo>
                  <a:close/>
                </a:path>
              </a:pathLst>
            </a:custGeom>
            <a:solidFill>
              <a:srgbClr val="CFB2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42"/>
            <p:cNvSpPr txBox="1"/>
            <p:nvPr/>
          </p:nvSpPr>
          <p:spPr>
            <a:xfrm>
              <a:off x="0" y="-57150"/>
              <a:ext cx="2130902" cy="415185"/>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4" name="Google Shape;504;p42"/>
          <p:cNvGrpSpPr/>
          <p:nvPr/>
        </p:nvGrpSpPr>
        <p:grpSpPr>
          <a:xfrm>
            <a:off x="9797660" y="3648217"/>
            <a:ext cx="8086100" cy="1575497"/>
            <a:chOff x="0" y="-57150"/>
            <a:chExt cx="2130902" cy="415185"/>
          </a:xfrm>
        </p:grpSpPr>
        <p:sp>
          <p:nvSpPr>
            <p:cNvPr id="505" name="Google Shape;505;p42"/>
            <p:cNvSpPr/>
            <p:nvPr/>
          </p:nvSpPr>
          <p:spPr>
            <a:xfrm>
              <a:off x="0" y="0"/>
              <a:ext cx="2130902" cy="358035"/>
            </a:xfrm>
            <a:custGeom>
              <a:rect b="b" l="l" r="r" t="t"/>
              <a:pathLst>
                <a:path extrusionOk="0" h="358035" w="2130902">
                  <a:moveTo>
                    <a:pt x="28723" y="0"/>
                  </a:moveTo>
                  <a:lnTo>
                    <a:pt x="2102179" y="0"/>
                  </a:lnTo>
                  <a:cubicBezTo>
                    <a:pt x="2109797" y="0"/>
                    <a:pt x="2117103" y="3026"/>
                    <a:pt x="2122489" y="8413"/>
                  </a:cubicBezTo>
                  <a:cubicBezTo>
                    <a:pt x="2127876" y="13799"/>
                    <a:pt x="2130902" y="21105"/>
                    <a:pt x="2130902" y="28723"/>
                  </a:cubicBezTo>
                  <a:lnTo>
                    <a:pt x="2130902" y="329312"/>
                  </a:lnTo>
                  <a:cubicBezTo>
                    <a:pt x="2130902" y="336930"/>
                    <a:pt x="2127876" y="344236"/>
                    <a:pt x="2122489" y="349622"/>
                  </a:cubicBezTo>
                  <a:cubicBezTo>
                    <a:pt x="2117103" y="355009"/>
                    <a:pt x="2109797" y="358035"/>
                    <a:pt x="2102179" y="358035"/>
                  </a:cubicBezTo>
                  <a:lnTo>
                    <a:pt x="28723" y="358035"/>
                  </a:lnTo>
                  <a:cubicBezTo>
                    <a:pt x="12860" y="358035"/>
                    <a:pt x="0" y="345176"/>
                    <a:pt x="0" y="329312"/>
                  </a:cubicBezTo>
                  <a:lnTo>
                    <a:pt x="0" y="28723"/>
                  </a:lnTo>
                  <a:cubicBezTo>
                    <a:pt x="0" y="21105"/>
                    <a:pt x="3026" y="13799"/>
                    <a:pt x="8413" y="8413"/>
                  </a:cubicBezTo>
                  <a:cubicBezTo>
                    <a:pt x="13799" y="3026"/>
                    <a:pt x="21105" y="0"/>
                    <a:pt x="28723" y="0"/>
                  </a:cubicBezTo>
                  <a:close/>
                </a:path>
              </a:pathLst>
            </a:custGeom>
            <a:solidFill>
              <a:srgbClr val="CFB2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42"/>
            <p:cNvSpPr txBox="1"/>
            <p:nvPr/>
          </p:nvSpPr>
          <p:spPr>
            <a:xfrm>
              <a:off x="0" y="-57150"/>
              <a:ext cx="2130902" cy="415185"/>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7" name="Google Shape;507;p42"/>
          <p:cNvGrpSpPr/>
          <p:nvPr/>
        </p:nvGrpSpPr>
        <p:grpSpPr>
          <a:xfrm>
            <a:off x="392643" y="5199833"/>
            <a:ext cx="8086100" cy="1575497"/>
            <a:chOff x="0" y="-57150"/>
            <a:chExt cx="2130902" cy="415185"/>
          </a:xfrm>
        </p:grpSpPr>
        <p:sp>
          <p:nvSpPr>
            <p:cNvPr id="508" name="Google Shape;508;p42"/>
            <p:cNvSpPr/>
            <p:nvPr/>
          </p:nvSpPr>
          <p:spPr>
            <a:xfrm>
              <a:off x="0" y="0"/>
              <a:ext cx="2130902" cy="358035"/>
            </a:xfrm>
            <a:custGeom>
              <a:rect b="b" l="l" r="r" t="t"/>
              <a:pathLst>
                <a:path extrusionOk="0" h="358035" w="2130902">
                  <a:moveTo>
                    <a:pt x="28723" y="0"/>
                  </a:moveTo>
                  <a:lnTo>
                    <a:pt x="2102179" y="0"/>
                  </a:lnTo>
                  <a:cubicBezTo>
                    <a:pt x="2109797" y="0"/>
                    <a:pt x="2117103" y="3026"/>
                    <a:pt x="2122489" y="8413"/>
                  </a:cubicBezTo>
                  <a:cubicBezTo>
                    <a:pt x="2127876" y="13799"/>
                    <a:pt x="2130902" y="21105"/>
                    <a:pt x="2130902" y="28723"/>
                  </a:cubicBezTo>
                  <a:lnTo>
                    <a:pt x="2130902" y="329312"/>
                  </a:lnTo>
                  <a:cubicBezTo>
                    <a:pt x="2130902" y="336930"/>
                    <a:pt x="2127876" y="344236"/>
                    <a:pt x="2122489" y="349622"/>
                  </a:cubicBezTo>
                  <a:cubicBezTo>
                    <a:pt x="2117103" y="355009"/>
                    <a:pt x="2109797" y="358035"/>
                    <a:pt x="2102179" y="358035"/>
                  </a:cubicBezTo>
                  <a:lnTo>
                    <a:pt x="28723" y="358035"/>
                  </a:lnTo>
                  <a:cubicBezTo>
                    <a:pt x="12860" y="358035"/>
                    <a:pt x="0" y="345176"/>
                    <a:pt x="0" y="329312"/>
                  </a:cubicBezTo>
                  <a:lnTo>
                    <a:pt x="0" y="28723"/>
                  </a:lnTo>
                  <a:cubicBezTo>
                    <a:pt x="0" y="21105"/>
                    <a:pt x="3026" y="13799"/>
                    <a:pt x="8413" y="8413"/>
                  </a:cubicBezTo>
                  <a:cubicBezTo>
                    <a:pt x="13799" y="3026"/>
                    <a:pt x="21105" y="0"/>
                    <a:pt x="28723" y="0"/>
                  </a:cubicBezTo>
                  <a:close/>
                </a:path>
              </a:pathLst>
            </a:custGeom>
            <a:solidFill>
              <a:srgbClr val="2C31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42"/>
            <p:cNvSpPr txBox="1"/>
            <p:nvPr/>
          </p:nvSpPr>
          <p:spPr>
            <a:xfrm>
              <a:off x="0" y="-57150"/>
              <a:ext cx="2130902" cy="415185"/>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0" name="Google Shape;510;p42"/>
          <p:cNvGrpSpPr/>
          <p:nvPr/>
        </p:nvGrpSpPr>
        <p:grpSpPr>
          <a:xfrm>
            <a:off x="9797660" y="5199833"/>
            <a:ext cx="8086100" cy="1575497"/>
            <a:chOff x="0" y="-57150"/>
            <a:chExt cx="2130902" cy="415185"/>
          </a:xfrm>
        </p:grpSpPr>
        <p:sp>
          <p:nvSpPr>
            <p:cNvPr id="511" name="Google Shape;511;p42"/>
            <p:cNvSpPr/>
            <p:nvPr/>
          </p:nvSpPr>
          <p:spPr>
            <a:xfrm>
              <a:off x="0" y="0"/>
              <a:ext cx="2130902" cy="358035"/>
            </a:xfrm>
            <a:custGeom>
              <a:rect b="b" l="l" r="r" t="t"/>
              <a:pathLst>
                <a:path extrusionOk="0" h="358035" w="2130902">
                  <a:moveTo>
                    <a:pt x="28723" y="0"/>
                  </a:moveTo>
                  <a:lnTo>
                    <a:pt x="2102179" y="0"/>
                  </a:lnTo>
                  <a:cubicBezTo>
                    <a:pt x="2109797" y="0"/>
                    <a:pt x="2117103" y="3026"/>
                    <a:pt x="2122489" y="8413"/>
                  </a:cubicBezTo>
                  <a:cubicBezTo>
                    <a:pt x="2127876" y="13799"/>
                    <a:pt x="2130902" y="21105"/>
                    <a:pt x="2130902" y="28723"/>
                  </a:cubicBezTo>
                  <a:lnTo>
                    <a:pt x="2130902" y="329312"/>
                  </a:lnTo>
                  <a:cubicBezTo>
                    <a:pt x="2130902" y="336930"/>
                    <a:pt x="2127876" y="344236"/>
                    <a:pt x="2122489" y="349622"/>
                  </a:cubicBezTo>
                  <a:cubicBezTo>
                    <a:pt x="2117103" y="355009"/>
                    <a:pt x="2109797" y="358035"/>
                    <a:pt x="2102179" y="358035"/>
                  </a:cubicBezTo>
                  <a:lnTo>
                    <a:pt x="28723" y="358035"/>
                  </a:lnTo>
                  <a:cubicBezTo>
                    <a:pt x="12860" y="358035"/>
                    <a:pt x="0" y="345176"/>
                    <a:pt x="0" y="329312"/>
                  </a:cubicBezTo>
                  <a:lnTo>
                    <a:pt x="0" y="28723"/>
                  </a:lnTo>
                  <a:cubicBezTo>
                    <a:pt x="0" y="21105"/>
                    <a:pt x="3026" y="13799"/>
                    <a:pt x="8413" y="8413"/>
                  </a:cubicBezTo>
                  <a:cubicBezTo>
                    <a:pt x="13799" y="3026"/>
                    <a:pt x="21105" y="0"/>
                    <a:pt x="28723" y="0"/>
                  </a:cubicBezTo>
                  <a:close/>
                </a:path>
              </a:pathLst>
            </a:custGeom>
            <a:solidFill>
              <a:srgbClr val="CFB2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42"/>
            <p:cNvSpPr txBox="1"/>
            <p:nvPr/>
          </p:nvSpPr>
          <p:spPr>
            <a:xfrm>
              <a:off x="0" y="-57150"/>
              <a:ext cx="2130902" cy="415185"/>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3" name="Google Shape;513;p42"/>
          <p:cNvGrpSpPr/>
          <p:nvPr/>
        </p:nvGrpSpPr>
        <p:grpSpPr>
          <a:xfrm>
            <a:off x="392643" y="6751448"/>
            <a:ext cx="8086100" cy="1575497"/>
            <a:chOff x="0" y="-57150"/>
            <a:chExt cx="2130902" cy="415185"/>
          </a:xfrm>
        </p:grpSpPr>
        <p:sp>
          <p:nvSpPr>
            <p:cNvPr id="514" name="Google Shape;514;p42"/>
            <p:cNvSpPr/>
            <p:nvPr/>
          </p:nvSpPr>
          <p:spPr>
            <a:xfrm>
              <a:off x="0" y="0"/>
              <a:ext cx="2130902" cy="358035"/>
            </a:xfrm>
            <a:custGeom>
              <a:rect b="b" l="l" r="r" t="t"/>
              <a:pathLst>
                <a:path extrusionOk="0" h="358035" w="2130902">
                  <a:moveTo>
                    <a:pt x="28723" y="0"/>
                  </a:moveTo>
                  <a:lnTo>
                    <a:pt x="2102179" y="0"/>
                  </a:lnTo>
                  <a:cubicBezTo>
                    <a:pt x="2109797" y="0"/>
                    <a:pt x="2117103" y="3026"/>
                    <a:pt x="2122489" y="8413"/>
                  </a:cubicBezTo>
                  <a:cubicBezTo>
                    <a:pt x="2127876" y="13799"/>
                    <a:pt x="2130902" y="21105"/>
                    <a:pt x="2130902" y="28723"/>
                  </a:cubicBezTo>
                  <a:lnTo>
                    <a:pt x="2130902" y="329312"/>
                  </a:lnTo>
                  <a:cubicBezTo>
                    <a:pt x="2130902" y="336930"/>
                    <a:pt x="2127876" y="344236"/>
                    <a:pt x="2122489" y="349622"/>
                  </a:cubicBezTo>
                  <a:cubicBezTo>
                    <a:pt x="2117103" y="355009"/>
                    <a:pt x="2109797" y="358035"/>
                    <a:pt x="2102179" y="358035"/>
                  </a:cubicBezTo>
                  <a:lnTo>
                    <a:pt x="28723" y="358035"/>
                  </a:lnTo>
                  <a:cubicBezTo>
                    <a:pt x="12860" y="358035"/>
                    <a:pt x="0" y="345176"/>
                    <a:pt x="0" y="329312"/>
                  </a:cubicBezTo>
                  <a:lnTo>
                    <a:pt x="0" y="28723"/>
                  </a:lnTo>
                  <a:cubicBezTo>
                    <a:pt x="0" y="21105"/>
                    <a:pt x="3026" y="13799"/>
                    <a:pt x="8413" y="8413"/>
                  </a:cubicBezTo>
                  <a:cubicBezTo>
                    <a:pt x="13799" y="3026"/>
                    <a:pt x="21105" y="0"/>
                    <a:pt x="28723" y="0"/>
                  </a:cubicBezTo>
                  <a:close/>
                </a:path>
              </a:pathLst>
            </a:custGeom>
            <a:solidFill>
              <a:srgbClr val="2C31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42"/>
            <p:cNvSpPr txBox="1"/>
            <p:nvPr/>
          </p:nvSpPr>
          <p:spPr>
            <a:xfrm>
              <a:off x="0" y="-57150"/>
              <a:ext cx="2130902" cy="415185"/>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6" name="Google Shape;516;p42"/>
          <p:cNvGrpSpPr/>
          <p:nvPr/>
        </p:nvGrpSpPr>
        <p:grpSpPr>
          <a:xfrm>
            <a:off x="9797660" y="6751448"/>
            <a:ext cx="8086100" cy="1575497"/>
            <a:chOff x="0" y="-57150"/>
            <a:chExt cx="2130902" cy="415185"/>
          </a:xfrm>
        </p:grpSpPr>
        <p:sp>
          <p:nvSpPr>
            <p:cNvPr id="517" name="Google Shape;517;p42"/>
            <p:cNvSpPr/>
            <p:nvPr/>
          </p:nvSpPr>
          <p:spPr>
            <a:xfrm>
              <a:off x="0" y="0"/>
              <a:ext cx="2130902" cy="358035"/>
            </a:xfrm>
            <a:custGeom>
              <a:rect b="b" l="l" r="r" t="t"/>
              <a:pathLst>
                <a:path extrusionOk="0" h="358035" w="2130902">
                  <a:moveTo>
                    <a:pt x="28723" y="0"/>
                  </a:moveTo>
                  <a:lnTo>
                    <a:pt x="2102179" y="0"/>
                  </a:lnTo>
                  <a:cubicBezTo>
                    <a:pt x="2109797" y="0"/>
                    <a:pt x="2117103" y="3026"/>
                    <a:pt x="2122489" y="8413"/>
                  </a:cubicBezTo>
                  <a:cubicBezTo>
                    <a:pt x="2127876" y="13799"/>
                    <a:pt x="2130902" y="21105"/>
                    <a:pt x="2130902" y="28723"/>
                  </a:cubicBezTo>
                  <a:lnTo>
                    <a:pt x="2130902" y="329312"/>
                  </a:lnTo>
                  <a:cubicBezTo>
                    <a:pt x="2130902" y="336930"/>
                    <a:pt x="2127876" y="344236"/>
                    <a:pt x="2122489" y="349622"/>
                  </a:cubicBezTo>
                  <a:cubicBezTo>
                    <a:pt x="2117103" y="355009"/>
                    <a:pt x="2109797" y="358035"/>
                    <a:pt x="2102179" y="358035"/>
                  </a:cubicBezTo>
                  <a:lnTo>
                    <a:pt x="28723" y="358035"/>
                  </a:lnTo>
                  <a:cubicBezTo>
                    <a:pt x="12860" y="358035"/>
                    <a:pt x="0" y="345176"/>
                    <a:pt x="0" y="329312"/>
                  </a:cubicBezTo>
                  <a:lnTo>
                    <a:pt x="0" y="28723"/>
                  </a:lnTo>
                  <a:cubicBezTo>
                    <a:pt x="0" y="21105"/>
                    <a:pt x="3026" y="13799"/>
                    <a:pt x="8413" y="8413"/>
                  </a:cubicBezTo>
                  <a:cubicBezTo>
                    <a:pt x="13799" y="3026"/>
                    <a:pt x="21105" y="0"/>
                    <a:pt x="28723" y="0"/>
                  </a:cubicBezTo>
                  <a:close/>
                </a:path>
              </a:pathLst>
            </a:custGeom>
            <a:solidFill>
              <a:srgbClr val="CFB2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2"/>
            <p:cNvSpPr txBox="1"/>
            <p:nvPr/>
          </p:nvSpPr>
          <p:spPr>
            <a:xfrm>
              <a:off x="0" y="-57150"/>
              <a:ext cx="2130902" cy="415185"/>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9" name="Google Shape;519;p42"/>
          <p:cNvGrpSpPr/>
          <p:nvPr/>
        </p:nvGrpSpPr>
        <p:grpSpPr>
          <a:xfrm>
            <a:off x="392643" y="8303064"/>
            <a:ext cx="8086100" cy="1575497"/>
            <a:chOff x="0" y="-57150"/>
            <a:chExt cx="2130902" cy="415185"/>
          </a:xfrm>
        </p:grpSpPr>
        <p:sp>
          <p:nvSpPr>
            <p:cNvPr id="520" name="Google Shape;520;p42"/>
            <p:cNvSpPr/>
            <p:nvPr/>
          </p:nvSpPr>
          <p:spPr>
            <a:xfrm>
              <a:off x="0" y="0"/>
              <a:ext cx="2130902" cy="358035"/>
            </a:xfrm>
            <a:custGeom>
              <a:rect b="b" l="l" r="r" t="t"/>
              <a:pathLst>
                <a:path extrusionOk="0" h="358035" w="2130902">
                  <a:moveTo>
                    <a:pt x="28723" y="0"/>
                  </a:moveTo>
                  <a:lnTo>
                    <a:pt x="2102179" y="0"/>
                  </a:lnTo>
                  <a:cubicBezTo>
                    <a:pt x="2109797" y="0"/>
                    <a:pt x="2117103" y="3026"/>
                    <a:pt x="2122489" y="8413"/>
                  </a:cubicBezTo>
                  <a:cubicBezTo>
                    <a:pt x="2127876" y="13799"/>
                    <a:pt x="2130902" y="21105"/>
                    <a:pt x="2130902" y="28723"/>
                  </a:cubicBezTo>
                  <a:lnTo>
                    <a:pt x="2130902" y="329312"/>
                  </a:lnTo>
                  <a:cubicBezTo>
                    <a:pt x="2130902" y="336930"/>
                    <a:pt x="2127876" y="344236"/>
                    <a:pt x="2122489" y="349622"/>
                  </a:cubicBezTo>
                  <a:cubicBezTo>
                    <a:pt x="2117103" y="355009"/>
                    <a:pt x="2109797" y="358035"/>
                    <a:pt x="2102179" y="358035"/>
                  </a:cubicBezTo>
                  <a:lnTo>
                    <a:pt x="28723" y="358035"/>
                  </a:lnTo>
                  <a:cubicBezTo>
                    <a:pt x="12860" y="358035"/>
                    <a:pt x="0" y="345176"/>
                    <a:pt x="0" y="329312"/>
                  </a:cubicBezTo>
                  <a:lnTo>
                    <a:pt x="0" y="28723"/>
                  </a:lnTo>
                  <a:cubicBezTo>
                    <a:pt x="0" y="21105"/>
                    <a:pt x="3026" y="13799"/>
                    <a:pt x="8413" y="8413"/>
                  </a:cubicBezTo>
                  <a:cubicBezTo>
                    <a:pt x="13799" y="3026"/>
                    <a:pt x="21105" y="0"/>
                    <a:pt x="28723" y="0"/>
                  </a:cubicBezTo>
                  <a:close/>
                </a:path>
              </a:pathLst>
            </a:custGeom>
            <a:solidFill>
              <a:srgbClr val="2C31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2"/>
            <p:cNvSpPr txBox="1"/>
            <p:nvPr/>
          </p:nvSpPr>
          <p:spPr>
            <a:xfrm>
              <a:off x="0" y="-57150"/>
              <a:ext cx="2130902" cy="415185"/>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2" name="Google Shape;522;p42"/>
          <p:cNvGrpSpPr/>
          <p:nvPr/>
        </p:nvGrpSpPr>
        <p:grpSpPr>
          <a:xfrm>
            <a:off x="9797660" y="8303064"/>
            <a:ext cx="8086100" cy="1575497"/>
            <a:chOff x="0" y="-57150"/>
            <a:chExt cx="2130902" cy="415185"/>
          </a:xfrm>
        </p:grpSpPr>
        <p:sp>
          <p:nvSpPr>
            <p:cNvPr id="523" name="Google Shape;523;p42"/>
            <p:cNvSpPr/>
            <p:nvPr/>
          </p:nvSpPr>
          <p:spPr>
            <a:xfrm>
              <a:off x="0" y="0"/>
              <a:ext cx="2130902" cy="358035"/>
            </a:xfrm>
            <a:custGeom>
              <a:rect b="b" l="l" r="r" t="t"/>
              <a:pathLst>
                <a:path extrusionOk="0" h="358035" w="2130902">
                  <a:moveTo>
                    <a:pt x="28723" y="0"/>
                  </a:moveTo>
                  <a:lnTo>
                    <a:pt x="2102179" y="0"/>
                  </a:lnTo>
                  <a:cubicBezTo>
                    <a:pt x="2109797" y="0"/>
                    <a:pt x="2117103" y="3026"/>
                    <a:pt x="2122489" y="8413"/>
                  </a:cubicBezTo>
                  <a:cubicBezTo>
                    <a:pt x="2127876" y="13799"/>
                    <a:pt x="2130902" y="21105"/>
                    <a:pt x="2130902" y="28723"/>
                  </a:cubicBezTo>
                  <a:lnTo>
                    <a:pt x="2130902" y="329312"/>
                  </a:lnTo>
                  <a:cubicBezTo>
                    <a:pt x="2130902" y="336930"/>
                    <a:pt x="2127876" y="344236"/>
                    <a:pt x="2122489" y="349622"/>
                  </a:cubicBezTo>
                  <a:cubicBezTo>
                    <a:pt x="2117103" y="355009"/>
                    <a:pt x="2109797" y="358035"/>
                    <a:pt x="2102179" y="358035"/>
                  </a:cubicBezTo>
                  <a:lnTo>
                    <a:pt x="28723" y="358035"/>
                  </a:lnTo>
                  <a:cubicBezTo>
                    <a:pt x="12860" y="358035"/>
                    <a:pt x="0" y="345176"/>
                    <a:pt x="0" y="329312"/>
                  </a:cubicBezTo>
                  <a:lnTo>
                    <a:pt x="0" y="28723"/>
                  </a:lnTo>
                  <a:cubicBezTo>
                    <a:pt x="0" y="21105"/>
                    <a:pt x="3026" y="13799"/>
                    <a:pt x="8413" y="8413"/>
                  </a:cubicBezTo>
                  <a:cubicBezTo>
                    <a:pt x="13799" y="3026"/>
                    <a:pt x="21105" y="0"/>
                    <a:pt x="28723" y="0"/>
                  </a:cubicBezTo>
                  <a:close/>
                </a:path>
              </a:pathLst>
            </a:custGeom>
            <a:solidFill>
              <a:srgbClr val="CFB2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42"/>
            <p:cNvSpPr txBox="1"/>
            <p:nvPr/>
          </p:nvSpPr>
          <p:spPr>
            <a:xfrm>
              <a:off x="0" y="-57150"/>
              <a:ext cx="2130902" cy="415185"/>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5" name="Google Shape;525;p42"/>
          <p:cNvSpPr txBox="1"/>
          <p:nvPr/>
        </p:nvSpPr>
        <p:spPr>
          <a:xfrm>
            <a:off x="392643" y="944507"/>
            <a:ext cx="7459800" cy="6333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1" i="0" lang="en-US" sz="4199" u="none" cap="none" strike="noStrike">
                <a:solidFill>
                  <a:srgbClr val="2C3045"/>
                </a:solidFill>
                <a:latin typeface="Livvic"/>
                <a:ea typeface="Livvic"/>
                <a:cs typeface="Livvic"/>
                <a:sym typeface="Livvic"/>
              </a:rPr>
              <a:t>Young adolescents</a:t>
            </a:r>
            <a:endParaRPr b="1">
              <a:latin typeface="Livvic"/>
              <a:ea typeface="Livvic"/>
              <a:cs typeface="Livvic"/>
              <a:sym typeface="Livvic"/>
            </a:endParaRPr>
          </a:p>
        </p:txBody>
      </p:sp>
      <p:sp>
        <p:nvSpPr>
          <p:cNvPr id="526" name="Google Shape;526;p42"/>
          <p:cNvSpPr txBox="1"/>
          <p:nvPr/>
        </p:nvSpPr>
        <p:spPr>
          <a:xfrm>
            <a:off x="1892949" y="2552982"/>
            <a:ext cx="4875300" cy="987600"/>
          </a:xfrm>
          <a:prstGeom prst="rect">
            <a:avLst/>
          </a:prstGeom>
          <a:noFill/>
          <a:ln>
            <a:noFill/>
          </a:ln>
        </p:spPr>
        <p:txBody>
          <a:bodyPr anchorCtr="0" anchor="t" bIns="0" lIns="0" spcFirstLastPara="1" rIns="0" wrap="square" tIns="0">
            <a:spAutoFit/>
          </a:bodyPr>
          <a:lstStyle/>
          <a:p>
            <a:pPr indent="0" lvl="0" marL="0" marR="0" rtl="0" algn="ctr">
              <a:lnSpc>
                <a:spcPct val="114009"/>
              </a:lnSpc>
              <a:spcBef>
                <a:spcPts val="0"/>
              </a:spcBef>
              <a:spcAft>
                <a:spcPts val="0"/>
              </a:spcAft>
              <a:buNone/>
            </a:pPr>
            <a:r>
              <a:rPr i="0" lang="en-US" sz="2998" u="none" cap="none" strike="noStrike">
                <a:solidFill>
                  <a:srgbClr val="E9F7D3"/>
                </a:solidFill>
                <a:latin typeface="Livvic"/>
                <a:ea typeface="Livvic"/>
                <a:cs typeface="Livvic"/>
                <a:sym typeface="Livvic"/>
              </a:rPr>
              <a:t>My elder son/ daughter already has a phone...</a:t>
            </a:r>
            <a:endParaRPr>
              <a:latin typeface="Livvic"/>
              <a:ea typeface="Livvic"/>
              <a:cs typeface="Livvic"/>
              <a:sym typeface="Livvic"/>
            </a:endParaRPr>
          </a:p>
        </p:txBody>
      </p:sp>
      <p:sp>
        <p:nvSpPr>
          <p:cNvPr id="527" name="Google Shape;527;p42"/>
          <p:cNvSpPr txBox="1"/>
          <p:nvPr/>
        </p:nvSpPr>
        <p:spPr>
          <a:xfrm>
            <a:off x="1292193" y="4104597"/>
            <a:ext cx="6076800" cy="987600"/>
          </a:xfrm>
          <a:prstGeom prst="rect">
            <a:avLst/>
          </a:prstGeom>
          <a:noFill/>
          <a:ln>
            <a:noFill/>
          </a:ln>
        </p:spPr>
        <p:txBody>
          <a:bodyPr anchorCtr="0" anchor="t" bIns="0" lIns="0" spcFirstLastPara="1" rIns="0" wrap="square" tIns="0">
            <a:spAutoFit/>
          </a:bodyPr>
          <a:lstStyle/>
          <a:p>
            <a:pPr indent="0" lvl="0" marL="0" marR="0" rtl="0" algn="ctr">
              <a:lnSpc>
                <a:spcPct val="114009"/>
              </a:lnSpc>
              <a:spcBef>
                <a:spcPts val="0"/>
              </a:spcBef>
              <a:spcAft>
                <a:spcPts val="0"/>
              </a:spcAft>
              <a:buNone/>
            </a:pPr>
            <a:r>
              <a:rPr i="0" lang="en-US" sz="2998" u="none" cap="none" strike="noStrike">
                <a:solidFill>
                  <a:srgbClr val="E9F7D3"/>
                </a:solidFill>
                <a:latin typeface="Livvic"/>
                <a:ea typeface="Livvic"/>
                <a:cs typeface="Livvic"/>
                <a:sym typeface="Livvic"/>
              </a:rPr>
              <a:t>We live in a digital age, children need to be able to use technology..</a:t>
            </a:r>
            <a:r>
              <a:rPr b="0" i="0" lang="en-US" sz="2998" u="none" cap="none" strike="noStrike">
                <a:solidFill>
                  <a:srgbClr val="E9F7D3"/>
                </a:solidFill>
                <a:latin typeface="Arial"/>
                <a:ea typeface="Arial"/>
                <a:cs typeface="Arial"/>
                <a:sym typeface="Arial"/>
              </a:rPr>
              <a:t>.</a:t>
            </a:r>
            <a:endParaRPr/>
          </a:p>
        </p:txBody>
      </p:sp>
      <p:sp>
        <p:nvSpPr>
          <p:cNvPr id="528" name="Google Shape;528;p42"/>
          <p:cNvSpPr txBox="1"/>
          <p:nvPr/>
        </p:nvSpPr>
        <p:spPr>
          <a:xfrm>
            <a:off x="10422121" y="2537311"/>
            <a:ext cx="6837300" cy="987600"/>
          </a:xfrm>
          <a:prstGeom prst="rect">
            <a:avLst/>
          </a:prstGeom>
          <a:noFill/>
          <a:ln>
            <a:noFill/>
          </a:ln>
        </p:spPr>
        <p:txBody>
          <a:bodyPr anchorCtr="0" anchor="t" bIns="0" lIns="0" spcFirstLastPara="1" rIns="0" wrap="square" tIns="0">
            <a:spAutoFit/>
          </a:bodyPr>
          <a:lstStyle/>
          <a:p>
            <a:pPr indent="0" lvl="0" marL="0" marR="0" rtl="0" algn="ctr">
              <a:lnSpc>
                <a:spcPct val="114009"/>
              </a:lnSpc>
              <a:spcBef>
                <a:spcPts val="0"/>
              </a:spcBef>
              <a:spcAft>
                <a:spcPts val="0"/>
              </a:spcAft>
              <a:buNone/>
            </a:pPr>
            <a:r>
              <a:rPr i="0" lang="en-US" sz="2998" u="none" cap="none" strike="noStrike">
                <a:solidFill>
                  <a:srgbClr val="2C3146"/>
                </a:solidFill>
                <a:latin typeface="Livvic"/>
                <a:ea typeface="Livvic"/>
                <a:cs typeface="Livvic"/>
                <a:sym typeface="Livvic"/>
              </a:rPr>
              <a:t>We know so much more about the harms now it’s ok to do thing differently</a:t>
            </a:r>
            <a:endParaRPr>
              <a:latin typeface="Livvic"/>
              <a:ea typeface="Livvic"/>
              <a:cs typeface="Livvic"/>
              <a:sym typeface="Livvic"/>
            </a:endParaRPr>
          </a:p>
        </p:txBody>
      </p:sp>
      <p:sp>
        <p:nvSpPr>
          <p:cNvPr id="529" name="Google Shape;529;p42"/>
          <p:cNvSpPr txBox="1"/>
          <p:nvPr/>
        </p:nvSpPr>
        <p:spPr>
          <a:xfrm>
            <a:off x="10422121" y="4032225"/>
            <a:ext cx="6999600" cy="1231800"/>
          </a:xfrm>
          <a:prstGeom prst="rect">
            <a:avLst/>
          </a:prstGeom>
          <a:noFill/>
          <a:ln>
            <a:noFill/>
          </a:ln>
        </p:spPr>
        <p:txBody>
          <a:bodyPr anchorCtr="0" anchor="t" bIns="0" lIns="0" spcFirstLastPara="1" rIns="0" wrap="square" tIns="0">
            <a:spAutoFit/>
          </a:bodyPr>
          <a:lstStyle/>
          <a:p>
            <a:pPr indent="0" lvl="0" marL="0" marR="0" rtl="0" algn="ctr">
              <a:lnSpc>
                <a:spcPct val="104003"/>
              </a:lnSpc>
              <a:spcBef>
                <a:spcPts val="0"/>
              </a:spcBef>
              <a:spcAft>
                <a:spcPts val="0"/>
              </a:spcAft>
              <a:buNone/>
            </a:pPr>
            <a:r>
              <a:rPr i="0" lang="en-US" sz="2598" u="none" cap="none" strike="noStrike">
                <a:solidFill>
                  <a:srgbClr val="2C3146"/>
                </a:solidFill>
                <a:latin typeface="Livvic"/>
                <a:ea typeface="Livvic"/>
                <a:cs typeface="Livvic"/>
                <a:sym typeface="Livvic"/>
              </a:rPr>
              <a:t>Yes, but now we are aware of the harms we can take a precautionary approach and introduce later and with safeguards</a:t>
            </a:r>
            <a:endParaRPr>
              <a:latin typeface="Livvic"/>
              <a:ea typeface="Livvic"/>
              <a:cs typeface="Livvic"/>
              <a:sym typeface="Livvic"/>
            </a:endParaRPr>
          </a:p>
        </p:txBody>
      </p:sp>
      <p:sp>
        <p:nvSpPr>
          <p:cNvPr id="530" name="Google Shape;530;p42"/>
          <p:cNvSpPr txBox="1"/>
          <p:nvPr/>
        </p:nvSpPr>
        <p:spPr>
          <a:xfrm>
            <a:off x="1023474" y="5721975"/>
            <a:ext cx="6614100" cy="987600"/>
          </a:xfrm>
          <a:prstGeom prst="rect">
            <a:avLst/>
          </a:prstGeom>
          <a:noFill/>
          <a:ln>
            <a:noFill/>
          </a:ln>
        </p:spPr>
        <p:txBody>
          <a:bodyPr anchorCtr="0" anchor="t" bIns="0" lIns="0" spcFirstLastPara="1" rIns="0" wrap="square" tIns="0">
            <a:spAutoFit/>
          </a:bodyPr>
          <a:lstStyle/>
          <a:p>
            <a:pPr indent="0" lvl="0" marL="0" marR="0" rtl="0" algn="ctr">
              <a:lnSpc>
                <a:spcPct val="114009"/>
              </a:lnSpc>
              <a:spcBef>
                <a:spcPts val="0"/>
              </a:spcBef>
              <a:spcAft>
                <a:spcPts val="0"/>
              </a:spcAft>
              <a:buNone/>
            </a:pPr>
            <a:r>
              <a:rPr i="0" lang="en-US" sz="2998" u="none" cap="none" strike="noStrike">
                <a:solidFill>
                  <a:srgbClr val="E9F7D3"/>
                </a:solidFill>
                <a:latin typeface="Livvic"/>
                <a:ea typeface="Livvic"/>
                <a:cs typeface="Livvic"/>
                <a:sym typeface="Livvic"/>
              </a:rPr>
              <a:t>But my child needs a smartphone for train tickets and bus tickets...</a:t>
            </a:r>
            <a:endParaRPr>
              <a:latin typeface="Livvic"/>
              <a:ea typeface="Livvic"/>
              <a:cs typeface="Livvic"/>
              <a:sym typeface="Livvic"/>
            </a:endParaRPr>
          </a:p>
        </p:txBody>
      </p:sp>
      <p:sp>
        <p:nvSpPr>
          <p:cNvPr id="531" name="Google Shape;531;p42"/>
          <p:cNvSpPr txBox="1"/>
          <p:nvPr/>
        </p:nvSpPr>
        <p:spPr>
          <a:xfrm>
            <a:off x="9922007" y="5879803"/>
            <a:ext cx="7837500" cy="461400"/>
          </a:xfrm>
          <a:prstGeom prst="rect">
            <a:avLst/>
          </a:prstGeom>
          <a:noFill/>
          <a:ln>
            <a:noFill/>
          </a:ln>
        </p:spPr>
        <p:txBody>
          <a:bodyPr anchorCtr="0" anchor="t" bIns="0" lIns="0" spcFirstLastPara="1" rIns="0" wrap="square" tIns="0">
            <a:spAutoFit/>
          </a:bodyPr>
          <a:lstStyle/>
          <a:p>
            <a:pPr indent="0" lvl="0" marL="0" marR="0" rtl="0" algn="ctr">
              <a:lnSpc>
                <a:spcPct val="114009"/>
              </a:lnSpc>
              <a:spcBef>
                <a:spcPts val="0"/>
              </a:spcBef>
              <a:spcAft>
                <a:spcPts val="0"/>
              </a:spcAft>
              <a:buNone/>
            </a:pPr>
            <a:r>
              <a:rPr i="0" lang="en-US" sz="2998" u="none" cap="none" strike="noStrike">
                <a:solidFill>
                  <a:srgbClr val="2C3146"/>
                </a:solidFill>
                <a:latin typeface="Livvic"/>
                <a:ea typeface="Livvic"/>
                <a:cs typeface="Livvic"/>
                <a:sym typeface="Livvic"/>
              </a:rPr>
              <a:t>You can still buy tickets in person</a:t>
            </a:r>
            <a:endParaRPr>
              <a:latin typeface="Livvic"/>
              <a:ea typeface="Livvic"/>
              <a:cs typeface="Livvic"/>
              <a:sym typeface="Livvic"/>
            </a:endParaRPr>
          </a:p>
        </p:txBody>
      </p:sp>
      <p:sp>
        <p:nvSpPr>
          <p:cNvPr id="532" name="Google Shape;532;p42"/>
          <p:cNvSpPr txBox="1"/>
          <p:nvPr/>
        </p:nvSpPr>
        <p:spPr>
          <a:xfrm>
            <a:off x="976085" y="7422017"/>
            <a:ext cx="6708900" cy="461400"/>
          </a:xfrm>
          <a:prstGeom prst="rect">
            <a:avLst/>
          </a:prstGeom>
          <a:noFill/>
          <a:ln>
            <a:noFill/>
          </a:ln>
        </p:spPr>
        <p:txBody>
          <a:bodyPr anchorCtr="0" anchor="t" bIns="0" lIns="0" spcFirstLastPara="1" rIns="0" wrap="square" tIns="0">
            <a:spAutoFit/>
          </a:bodyPr>
          <a:lstStyle/>
          <a:p>
            <a:pPr indent="0" lvl="0" marL="0" marR="0" rtl="0" algn="ctr">
              <a:lnSpc>
                <a:spcPct val="114009"/>
              </a:lnSpc>
              <a:spcBef>
                <a:spcPts val="0"/>
              </a:spcBef>
              <a:spcAft>
                <a:spcPts val="0"/>
              </a:spcAft>
              <a:buNone/>
            </a:pPr>
            <a:r>
              <a:rPr i="0" lang="en-US" sz="2998" u="none" cap="none" strike="noStrike">
                <a:solidFill>
                  <a:srgbClr val="E9F7D3"/>
                </a:solidFill>
                <a:latin typeface="Livvic"/>
                <a:ea typeface="Livvic"/>
                <a:cs typeface="Livvic"/>
                <a:sym typeface="Livvic"/>
              </a:rPr>
              <a:t>I need a smartphone to track my child..</a:t>
            </a:r>
            <a:r>
              <a:rPr b="0" i="0" lang="en-US" sz="2998" u="none" cap="none" strike="noStrike">
                <a:solidFill>
                  <a:srgbClr val="E9F7D3"/>
                </a:solidFill>
                <a:latin typeface="Arial"/>
                <a:ea typeface="Arial"/>
                <a:cs typeface="Arial"/>
                <a:sym typeface="Arial"/>
              </a:rPr>
              <a:t>.</a:t>
            </a:r>
            <a:endParaRPr/>
          </a:p>
        </p:txBody>
      </p:sp>
      <p:sp>
        <p:nvSpPr>
          <p:cNvPr id="533" name="Google Shape;533;p42"/>
          <p:cNvSpPr txBox="1"/>
          <p:nvPr/>
        </p:nvSpPr>
        <p:spPr>
          <a:xfrm>
            <a:off x="10859021" y="7245928"/>
            <a:ext cx="5963400" cy="987600"/>
          </a:xfrm>
          <a:prstGeom prst="rect">
            <a:avLst/>
          </a:prstGeom>
          <a:noFill/>
          <a:ln>
            <a:noFill/>
          </a:ln>
        </p:spPr>
        <p:txBody>
          <a:bodyPr anchorCtr="0" anchor="t" bIns="0" lIns="0" spcFirstLastPara="1" rIns="0" wrap="square" tIns="0">
            <a:spAutoFit/>
          </a:bodyPr>
          <a:lstStyle/>
          <a:p>
            <a:pPr indent="0" lvl="0" marL="0" marR="0" rtl="0" algn="ctr">
              <a:lnSpc>
                <a:spcPct val="114009"/>
              </a:lnSpc>
              <a:spcBef>
                <a:spcPts val="0"/>
              </a:spcBef>
              <a:spcAft>
                <a:spcPts val="0"/>
              </a:spcAft>
              <a:buNone/>
            </a:pPr>
            <a:r>
              <a:rPr i="0" lang="en-US" sz="2998" u="none" cap="none" strike="noStrike">
                <a:solidFill>
                  <a:srgbClr val="2C3146"/>
                </a:solidFill>
                <a:latin typeface="Livvic"/>
                <a:ea typeface="Livvic"/>
                <a:cs typeface="Livvic"/>
                <a:sym typeface="Livvic"/>
              </a:rPr>
              <a:t>You can use an air tag (or similar) to track your child</a:t>
            </a:r>
            <a:endParaRPr>
              <a:latin typeface="Livvic"/>
              <a:ea typeface="Livvic"/>
              <a:cs typeface="Livvic"/>
              <a:sym typeface="Livvic"/>
            </a:endParaRPr>
          </a:p>
        </p:txBody>
      </p:sp>
      <p:sp>
        <p:nvSpPr>
          <p:cNvPr id="534" name="Google Shape;534;p42"/>
          <p:cNvSpPr txBox="1"/>
          <p:nvPr/>
        </p:nvSpPr>
        <p:spPr>
          <a:xfrm>
            <a:off x="1227971" y="8759444"/>
            <a:ext cx="6205200" cy="987600"/>
          </a:xfrm>
          <a:prstGeom prst="rect">
            <a:avLst/>
          </a:prstGeom>
          <a:noFill/>
          <a:ln>
            <a:noFill/>
          </a:ln>
        </p:spPr>
        <p:txBody>
          <a:bodyPr anchorCtr="0" anchor="t" bIns="0" lIns="0" spcFirstLastPara="1" rIns="0" wrap="square" tIns="0">
            <a:spAutoFit/>
          </a:bodyPr>
          <a:lstStyle/>
          <a:p>
            <a:pPr indent="0" lvl="0" marL="0" marR="0" rtl="0" algn="ctr">
              <a:lnSpc>
                <a:spcPct val="114009"/>
              </a:lnSpc>
              <a:spcBef>
                <a:spcPts val="0"/>
              </a:spcBef>
              <a:spcAft>
                <a:spcPts val="0"/>
              </a:spcAft>
              <a:buNone/>
            </a:pPr>
            <a:r>
              <a:rPr i="0" lang="en-US" sz="2998" u="none" cap="none" strike="noStrike">
                <a:solidFill>
                  <a:srgbClr val="E9F7D3"/>
                </a:solidFill>
                <a:latin typeface="Livvic"/>
                <a:ea typeface="Livvic"/>
                <a:cs typeface="Livvic"/>
                <a:sym typeface="Livvic"/>
              </a:rPr>
              <a:t>Can’t we just use a stripped back iPhone with parental controls?</a:t>
            </a:r>
            <a:endParaRPr>
              <a:latin typeface="Livvic"/>
              <a:ea typeface="Livvic"/>
              <a:cs typeface="Livvic"/>
              <a:sym typeface="Livvic"/>
            </a:endParaRPr>
          </a:p>
        </p:txBody>
      </p:sp>
      <p:sp>
        <p:nvSpPr>
          <p:cNvPr id="535" name="Google Shape;535;p42"/>
          <p:cNvSpPr txBox="1"/>
          <p:nvPr/>
        </p:nvSpPr>
        <p:spPr>
          <a:xfrm>
            <a:off x="10617211" y="8768969"/>
            <a:ext cx="6447000" cy="987600"/>
          </a:xfrm>
          <a:prstGeom prst="rect">
            <a:avLst/>
          </a:prstGeom>
          <a:noFill/>
          <a:ln>
            <a:noFill/>
          </a:ln>
        </p:spPr>
        <p:txBody>
          <a:bodyPr anchorCtr="0" anchor="t" bIns="0" lIns="0" spcFirstLastPara="1" rIns="0" wrap="square" tIns="0">
            <a:spAutoFit/>
          </a:bodyPr>
          <a:lstStyle/>
          <a:p>
            <a:pPr indent="0" lvl="0" marL="0" marR="0" rtl="0" algn="ctr">
              <a:lnSpc>
                <a:spcPct val="114009"/>
              </a:lnSpc>
              <a:spcBef>
                <a:spcPts val="0"/>
              </a:spcBef>
              <a:spcAft>
                <a:spcPts val="0"/>
              </a:spcAft>
              <a:buNone/>
            </a:pPr>
            <a:r>
              <a:rPr i="0" lang="en-US" sz="2998" u="none" cap="none" strike="noStrike">
                <a:solidFill>
                  <a:srgbClr val="2C3146"/>
                </a:solidFill>
                <a:latin typeface="Livvic"/>
                <a:ea typeface="Livvic"/>
                <a:cs typeface="Livvic"/>
                <a:sym typeface="Livvic"/>
              </a:rPr>
              <a:t>You can, but most parental control settings are easy to bypass</a:t>
            </a:r>
            <a:endParaRPr>
              <a:latin typeface="Livvic"/>
              <a:ea typeface="Livvic"/>
              <a:cs typeface="Livvic"/>
              <a:sym typeface="Livvic"/>
            </a:endParaRPr>
          </a:p>
        </p:txBody>
      </p:sp>
      <p:sp>
        <p:nvSpPr>
          <p:cNvPr id="536" name="Google Shape;536;p42"/>
          <p:cNvSpPr/>
          <p:nvPr/>
        </p:nvSpPr>
        <p:spPr>
          <a:xfrm>
            <a:off x="8913503" y="2817893"/>
            <a:ext cx="460993" cy="349779"/>
          </a:xfrm>
          <a:custGeom>
            <a:rect b="b" l="l" r="r" t="t"/>
            <a:pathLst>
              <a:path extrusionOk="0" h="349779" w="460993">
                <a:moveTo>
                  <a:pt x="0" y="0"/>
                </a:moveTo>
                <a:lnTo>
                  <a:pt x="460994" y="0"/>
                </a:lnTo>
                <a:lnTo>
                  <a:pt x="460994" y="349779"/>
                </a:lnTo>
                <a:lnTo>
                  <a:pt x="0" y="349779"/>
                </a:lnTo>
                <a:lnTo>
                  <a:pt x="0" y="0"/>
                </a:lnTo>
                <a:close/>
              </a:path>
            </a:pathLst>
          </a:custGeom>
          <a:blipFill rotWithShape="1">
            <a:blip r:embed="rId3">
              <a:alphaModFix/>
            </a:blip>
            <a:stretch>
              <a:fillRect b="0" l="0" r="0" t="0"/>
            </a:stretch>
          </a:blipFill>
          <a:ln>
            <a:noFill/>
          </a:ln>
        </p:spPr>
      </p:sp>
      <p:sp>
        <p:nvSpPr>
          <p:cNvPr id="537" name="Google Shape;537;p42"/>
          <p:cNvSpPr/>
          <p:nvPr/>
        </p:nvSpPr>
        <p:spPr>
          <a:xfrm>
            <a:off x="8913503" y="4369509"/>
            <a:ext cx="460993" cy="349779"/>
          </a:xfrm>
          <a:custGeom>
            <a:rect b="b" l="l" r="r" t="t"/>
            <a:pathLst>
              <a:path extrusionOk="0" h="349779" w="460993">
                <a:moveTo>
                  <a:pt x="0" y="0"/>
                </a:moveTo>
                <a:lnTo>
                  <a:pt x="460994" y="0"/>
                </a:lnTo>
                <a:lnTo>
                  <a:pt x="460994" y="349779"/>
                </a:lnTo>
                <a:lnTo>
                  <a:pt x="0" y="349779"/>
                </a:lnTo>
                <a:lnTo>
                  <a:pt x="0" y="0"/>
                </a:lnTo>
                <a:close/>
              </a:path>
            </a:pathLst>
          </a:custGeom>
          <a:blipFill rotWithShape="1">
            <a:blip r:embed="rId3">
              <a:alphaModFix/>
            </a:blip>
            <a:stretch>
              <a:fillRect b="0" l="0" r="0" t="0"/>
            </a:stretch>
          </a:blipFill>
          <a:ln>
            <a:noFill/>
          </a:ln>
        </p:spPr>
      </p:sp>
      <p:sp>
        <p:nvSpPr>
          <p:cNvPr id="538" name="Google Shape;538;p42"/>
          <p:cNvSpPr/>
          <p:nvPr/>
        </p:nvSpPr>
        <p:spPr>
          <a:xfrm>
            <a:off x="8913503" y="5921125"/>
            <a:ext cx="460993" cy="349779"/>
          </a:xfrm>
          <a:custGeom>
            <a:rect b="b" l="l" r="r" t="t"/>
            <a:pathLst>
              <a:path extrusionOk="0" h="349779" w="460993">
                <a:moveTo>
                  <a:pt x="0" y="0"/>
                </a:moveTo>
                <a:lnTo>
                  <a:pt x="460994" y="0"/>
                </a:lnTo>
                <a:lnTo>
                  <a:pt x="460994" y="349778"/>
                </a:lnTo>
                <a:lnTo>
                  <a:pt x="0" y="349778"/>
                </a:lnTo>
                <a:lnTo>
                  <a:pt x="0" y="0"/>
                </a:lnTo>
                <a:close/>
              </a:path>
            </a:pathLst>
          </a:custGeom>
          <a:blipFill rotWithShape="1">
            <a:blip r:embed="rId3">
              <a:alphaModFix/>
            </a:blip>
            <a:stretch>
              <a:fillRect b="0" l="0" r="0" t="0"/>
            </a:stretch>
          </a:blipFill>
          <a:ln>
            <a:noFill/>
          </a:ln>
        </p:spPr>
      </p:sp>
      <p:sp>
        <p:nvSpPr>
          <p:cNvPr id="539" name="Google Shape;539;p42"/>
          <p:cNvSpPr/>
          <p:nvPr/>
        </p:nvSpPr>
        <p:spPr>
          <a:xfrm>
            <a:off x="8913503" y="7472740"/>
            <a:ext cx="460993" cy="349779"/>
          </a:xfrm>
          <a:custGeom>
            <a:rect b="b" l="l" r="r" t="t"/>
            <a:pathLst>
              <a:path extrusionOk="0" h="349779" w="460993">
                <a:moveTo>
                  <a:pt x="0" y="0"/>
                </a:moveTo>
                <a:lnTo>
                  <a:pt x="460994" y="0"/>
                </a:lnTo>
                <a:lnTo>
                  <a:pt x="460994" y="349779"/>
                </a:lnTo>
                <a:lnTo>
                  <a:pt x="0" y="349779"/>
                </a:lnTo>
                <a:lnTo>
                  <a:pt x="0" y="0"/>
                </a:lnTo>
                <a:close/>
              </a:path>
            </a:pathLst>
          </a:custGeom>
          <a:blipFill rotWithShape="1">
            <a:blip r:embed="rId3">
              <a:alphaModFix/>
            </a:blip>
            <a:stretch>
              <a:fillRect b="0" l="0" r="0" t="0"/>
            </a:stretch>
          </a:blipFill>
          <a:ln>
            <a:noFill/>
          </a:ln>
        </p:spPr>
      </p:sp>
      <p:sp>
        <p:nvSpPr>
          <p:cNvPr id="540" name="Google Shape;540;p42"/>
          <p:cNvSpPr/>
          <p:nvPr/>
        </p:nvSpPr>
        <p:spPr>
          <a:xfrm>
            <a:off x="8913503" y="9024356"/>
            <a:ext cx="460993" cy="349779"/>
          </a:xfrm>
          <a:custGeom>
            <a:rect b="b" l="l" r="r" t="t"/>
            <a:pathLst>
              <a:path extrusionOk="0" h="349779" w="460993">
                <a:moveTo>
                  <a:pt x="0" y="0"/>
                </a:moveTo>
                <a:lnTo>
                  <a:pt x="460994" y="0"/>
                </a:lnTo>
                <a:lnTo>
                  <a:pt x="460994" y="349778"/>
                </a:lnTo>
                <a:lnTo>
                  <a:pt x="0" y="349778"/>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grpSp>
        <p:nvGrpSpPr>
          <p:cNvPr id="545" name="Google Shape;545;p43"/>
          <p:cNvGrpSpPr/>
          <p:nvPr/>
        </p:nvGrpSpPr>
        <p:grpSpPr>
          <a:xfrm>
            <a:off x="7654930" y="326735"/>
            <a:ext cx="10226716" cy="2031632"/>
            <a:chOff x="0" y="-57150"/>
            <a:chExt cx="2276851" cy="452317"/>
          </a:xfrm>
        </p:grpSpPr>
        <p:sp>
          <p:nvSpPr>
            <p:cNvPr id="546" name="Google Shape;546;p43"/>
            <p:cNvSpPr/>
            <p:nvPr/>
          </p:nvSpPr>
          <p:spPr>
            <a:xfrm>
              <a:off x="0" y="0"/>
              <a:ext cx="2276851" cy="395167"/>
            </a:xfrm>
            <a:custGeom>
              <a:rect b="b" l="l" r="r" t="t"/>
              <a:pathLst>
                <a:path extrusionOk="0" h="395167" w="2276851">
                  <a:moveTo>
                    <a:pt x="22711" y="0"/>
                  </a:moveTo>
                  <a:lnTo>
                    <a:pt x="2254140" y="0"/>
                  </a:lnTo>
                  <a:cubicBezTo>
                    <a:pt x="2266683" y="0"/>
                    <a:pt x="2276851" y="10168"/>
                    <a:pt x="2276851" y="22711"/>
                  </a:cubicBezTo>
                  <a:lnTo>
                    <a:pt x="2276851" y="372457"/>
                  </a:lnTo>
                  <a:cubicBezTo>
                    <a:pt x="2276851" y="384999"/>
                    <a:pt x="2266683" y="395167"/>
                    <a:pt x="2254140" y="395167"/>
                  </a:cubicBezTo>
                  <a:lnTo>
                    <a:pt x="22711" y="395167"/>
                  </a:lnTo>
                  <a:cubicBezTo>
                    <a:pt x="16688" y="395167"/>
                    <a:pt x="10911" y="392775"/>
                    <a:pt x="6652" y="388516"/>
                  </a:cubicBezTo>
                  <a:cubicBezTo>
                    <a:pt x="2393" y="384256"/>
                    <a:pt x="0" y="378480"/>
                    <a:pt x="0" y="372457"/>
                  </a:cubicBezTo>
                  <a:lnTo>
                    <a:pt x="0" y="22711"/>
                  </a:lnTo>
                  <a:cubicBezTo>
                    <a:pt x="0" y="10168"/>
                    <a:pt x="10168" y="0"/>
                    <a:pt x="22711" y="0"/>
                  </a:cubicBezTo>
                  <a:close/>
                </a:path>
              </a:pathLst>
            </a:custGeom>
            <a:solidFill>
              <a:srgbClr val="FF8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43"/>
            <p:cNvSpPr txBox="1"/>
            <p:nvPr/>
          </p:nvSpPr>
          <p:spPr>
            <a:xfrm>
              <a:off x="0" y="-57150"/>
              <a:ext cx="2276851" cy="452317"/>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8" name="Google Shape;548;p43"/>
          <p:cNvGrpSpPr/>
          <p:nvPr/>
        </p:nvGrpSpPr>
        <p:grpSpPr>
          <a:xfrm>
            <a:off x="7654930" y="2558738"/>
            <a:ext cx="10226716" cy="2031632"/>
            <a:chOff x="0" y="-57150"/>
            <a:chExt cx="2276851" cy="452317"/>
          </a:xfrm>
        </p:grpSpPr>
        <p:sp>
          <p:nvSpPr>
            <p:cNvPr id="549" name="Google Shape;549;p43"/>
            <p:cNvSpPr/>
            <p:nvPr/>
          </p:nvSpPr>
          <p:spPr>
            <a:xfrm>
              <a:off x="0" y="0"/>
              <a:ext cx="2276851" cy="395167"/>
            </a:xfrm>
            <a:custGeom>
              <a:rect b="b" l="l" r="r" t="t"/>
              <a:pathLst>
                <a:path extrusionOk="0" h="395167" w="2276851">
                  <a:moveTo>
                    <a:pt x="22711" y="0"/>
                  </a:moveTo>
                  <a:lnTo>
                    <a:pt x="2254140" y="0"/>
                  </a:lnTo>
                  <a:cubicBezTo>
                    <a:pt x="2266683" y="0"/>
                    <a:pt x="2276851" y="10168"/>
                    <a:pt x="2276851" y="22711"/>
                  </a:cubicBezTo>
                  <a:lnTo>
                    <a:pt x="2276851" y="372457"/>
                  </a:lnTo>
                  <a:cubicBezTo>
                    <a:pt x="2276851" y="384999"/>
                    <a:pt x="2266683" y="395167"/>
                    <a:pt x="2254140" y="395167"/>
                  </a:cubicBezTo>
                  <a:lnTo>
                    <a:pt x="22711" y="395167"/>
                  </a:lnTo>
                  <a:cubicBezTo>
                    <a:pt x="16688" y="395167"/>
                    <a:pt x="10911" y="392775"/>
                    <a:pt x="6652" y="388516"/>
                  </a:cubicBezTo>
                  <a:cubicBezTo>
                    <a:pt x="2393" y="384256"/>
                    <a:pt x="0" y="378480"/>
                    <a:pt x="0" y="372457"/>
                  </a:cubicBezTo>
                  <a:lnTo>
                    <a:pt x="0" y="22711"/>
                  </a:lnTo>
                  <a:cubicBezTo>
                    <a:pt x="0" y="10168"/>
                    <a:pt x="10168" y="0"/>
                    <a:pt x="22711" y="0"/>
                  </a:cubicBezTo>
                  <a:close/>
                </a:path>
              </a:pathLst>
            </a:custGeom>
            <a:solidFill>
              <a:srgbClr val="FF8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43"/>
            <p:cNvSpPr txBox="1"/>
            <p:nvPr/>
          </p:nvSpPr>
          <p:spPr>
            <a:xfrm>
              <a:off x="0" y="-57150"/>
              <a:ext cx="2276851" cy="452317"/>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1" name="Google Shape;551;p43"/>
          <p:cNvGrpSpPr/>
          <p:nvPr/>
        </p:nvGrpSpPr>
        <p:grpSpPr>
          <a:xfrm>
            <a:off x="7654930" y="7835238"/>
            <a:ext cx="10226716" cy="2031632"/>
            <a:chOff x="0" y="-57150"/>
            <a:chExt cx="2276851" cy="452317"/>
          </a:xfrm>
        </p:grpSpPr>
        <p:sp>
          <p:nvSpPr>
            <p:cNvPr id="552" name="Google Shape;552;p43"/>
            <p:cNvSpPr/>
            <p:nvPr/>
          </p:nvSpPr>
          <p:spPr>
            <a:xfrm>
              <a:off x="0" y="0"/>
              <a:ext cx="2276851" cy="395167"/>
            </a:xfrm>
            <a:custGeom>
              <a:rect b="b" l="l" r="r" t="t"/>
              <a:pathLst>
                <a:path extrusionOk="0" h="395167" w="2276851">
                  <a:moveTo>
                    <a:pt x="22711" y="0"/>
                  </a:moveTo>
                  <a:lnTo>
                    <a:pt x="2254140" y="0"/>
                  </a:lnTo>
                  <a:cubicBezTo>
                    <a:pt x="2266683" y="0"/>
                    <a:pt x="2276851" y="10168"/>
                    <a:pt x="2276851" y="22711"/>
                  </a:cubicBezTo>
                  <a:lnTo>
                    <a:pt x="2276851" y="372457"/>
                  </a:lnTo>
                  <a:cubicBezTo>
                    <a:pt x="2276851" y="384999"/>
                    <a:pt x="2266683" y="395167"/>
                    <a:pt x="2254140" y="395167"/>
                  </a:cubicBezTo>
                  <a:lnTo>
                    <a:pt x="22711" y="395167"/>
                  </a:lnTo>
                  <a:cubicBezTo>
                    <a:pt x="16688" y="395167"/>
                    <a:pt x="10911" y="392775"/>
                    <a:pt x="6652" y="388516"/>
                  </a:cubicBezTo>
                  <a:cubicBezTo>
                    <a:pt x="2393" y="384256"/>
                    <a:pt x="0" y="378480"/>
                    <a:pt x="0" y="372457"/>
                  </a:cubicBezTo>
                  <a:lnTo>
                    <a:pt x="0" y="22711"/>
                  </a:lnTo>
                  <a:cubicBezTo>
                    <a:pt x="0" y="10168"/>
                    <a:pt x="10168" y="0"/>
                    <a:pt x="22711" y="0"/>
                  </a:cubicBezTo>
                  <a:close/>
                </a:path>
              </a:pathLst>
            </a:custGeom>
            <a:solidFill>
              <a:srgbClr val="FF8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43"/>
            <p:cNvSpPr txBox="1"/>
            <p:nvPr/>
          </p:nvSpPr>
          <p:spPr>
            <a:xfrm>
              <a:off x="0" y="-57150"/>
              <a:ext cx="2276851" cy="452317"/>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4" name="Google Shape;554;p43"/>
          <p:cNvGrpSpPr/>
          <p:nvPr/>
        </p:nvGrpSpPr>
        <p:grpSpPr>
          <a:xfrm>
            <a:off x="7654930" y="4795657"/>
            <a:ext cx="10226716" cy="2834297"/>
            <a:chOff x="0" y="-57150"/>
            <a:chExt cx="2276851" cy="631021"/>
          </a:xfrm>
        </p:grpSpPr>
        <p:sp>
          <p:nvSpPr>
            <p:cNvPr id="555" name="Google Shape;555;p43"/>
            <p:cNvSpPr/>
            <p:nvPr/>
          </p:nvSpPr>
          <p:spPr>
            <a:xfrm>
              <a:off x="0" y="0"/>
              <a:ext cx="2276851" cy="573871"/>
            </a:xfrm>
            <a:custGeom>
              <a:rect b="b" l="l" r="r" t="t"/>
              <a:pathLst>
                <a:path extrusionOk="0" h="573871" w="2276851">
                  <a:moveTo>
                    <a:pt x="22711" y="0"/>
                  </a:moveTo>
                  <a:lnTo>
                    <a:pt x="2254140" y="0"/>
                  </a:lnTo>
                  <a:cubicBezTo>
                    <a:pt x="2266683" y="0"/>
                    <a:pt x="2276851" y="10168"/>
                    <a:pt x="2276851" y="22711"/>
                  </a:cubicBezTo>
                  <a:lnTo>
                    <a:pt x="2276851" y="551160"/>
                  </a:lnTo>
                  <a:cubicBezTo>
                    <a:pt x="2276851" y="563703"/>
                    <a:pt x="2266683" y="573871"/>
                    <a:pt x="2254140" y="573871"/>
                  </a:cubicBezTo>
                  <a:lnTo>
                    <a:pt x="22711" y="573871"/>
                  </a:lnTo>
                  <a:cubicBezTo>
                    <a:pt x="10168" y="573871"/>
                    <a:pt x="0" y="563703"/>
                    <a:pt x="0" y="551160"/>
                  </a:cubicBezTo>
                  <a:lnTo>
                    <a:pt x="0" y="22711"/>
                  </a:lnTo>
                  <a:cubicBezTo>
                    <a:pt x="0" y="10168"/>
                    <a:pt x="10168" y="0"/>
                    <a:pt x="22711" y="0"/>
                  </a:cubicBezTo>
                  <a:close/>
                </a:path>
              </a:pathLst>
            </a:custGeom>
            <a:solidFill>
              <a:srgbClr val="FF8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43"/>
            <p:cNvSpPr txBox="1"/>
            <p:nvPr/>
          </p:nvSpPr>
          <p:spPr>
            <a:xfrm>
              <a:off x="0" y="-57150"/>
              <a:ext cx="2276851" cy="631021"/>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7" name="Google Shape;557;p43"/>
          <p:cNvSpPr txBox="1"/>
          <p:nvPr/>
        </p:nvSpPr>
        <p:spPr>
          <a:xfrm>
            <a:off x="392643" y="1481989"/>
            <a:ext cx="8143200" cy="27150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i="0" lang="en-US" sz="8999" u="none" cap="none" strike="noStrike">
                <a:solidFill>
                  <a:srgbClr val="2C3146"/>
                </a:solidFill>
                <a:latin typeface="Livvic"/>
                <a:ea typeface="Livvic"/>
                <a:cs typeface="Livvic"/>
                <a:sym typeface="Livvic"/>
              </a:rPr>
              <a:t>Step wise progression</a:t>
            </a:r>
            <a:endParaRPr>
              <a:latin typeface="Livvic"/>
              <a:ea typeface="Livvic"/>
              <a:cs typeface="Livvic"/>
              <a:sym typeface="Livvic"/>
            </a:endParaRPr>
          </a:p>
        </p:txBody>
      </p:sp>
      <p:sp>
        <p:nvSpPr>
          <p:cNvPr id="558" name="Google Shape;558;p43"/>
          <p:cNvSpPr txBox="1"/>
          <p:nvPr/>
        </p:nvSpPr>
        <p:spPr>
          <a:xfrm>
            <a:off x="8082484" y="898914"/>
            <a:ext cx="854868"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2C3146"/>
                </a:solidFill>
                <a:latin typeface="Arial"/>
                <a:ea typeface="Arial"/>
                <a:cs typeface="Arial"/>
                <a:sym typeface="Arial"/>
              </a:rPr>
              <a:t>01.</a:t>
            </a:r>
            <a:endParaRPr/>
          </a:p>
        </p:txBody>
      </p:sp>
      <p:sp>
        <p:nvSpPr>
          <p:cNvPr id="559" name="Google Shape;559;p43"/>
          <p:cNvSpPr txBox="1"/>
          <p:nvPr/>
        </p:nvSpPr>
        <p:spPr>
          <a:xfrm>
            <a:off x="8082484" y="3130917"/>
            <a:ext cx="854868"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2C3146"/>
                </a:solidFill>
                <a:latin typeface="Arial"/>
                <a:ea typeface="Arial"/>
                <a:cs typeface="Arial"/>
                <a:sym typeface="Arial"/>
              </a:rPr>
              <a:t>02.</a:t>
            </a:r>
            <a:endParaRPr/>
          </a:p>
        </p:txBody>
      </p:sp>
      <p:sp>
        <p:nvSpPr>
          <p:cNvPr id="560" name="Google Shape;560;p43"/>
          <p:cNvSpPr txBox="1"/>
          <p:nvPr/>
        </p:nvSpPr>
        <p:spPr>
          <a:xfrm>
            <a:off x="8082484" y="8407417"/>
            <a:ext cx="854868"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2C3146"/>
                </a:solidFill>
                <a:latin typeface="Arial"/>
                <a:ea typeface="Arial"/>
                <a:cs typeface="Arial"/>
                <a:sym typeface="Arial"/>
              </a:rPr>
              <a:t>04.</a:t>
            </a:r>
            <a:endParaRPr/>
          </a:p>
        </p:txBody>
      </p:sp>
      <p:sp>
        <p:nvSpPr>
          <p:cNvPr id="561" name="Google Shape;561;p43"/>
          <p:cNvSpPr txBox="1"/>
          <p:nvPr/>
        </p:nvSpPr>
        <p:spPr>
          <a:xfrm>
            <a:off x="8082484" y="5367835"/>
            <a:ext cx="1164464"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2C3146"/>
                </a:solidFill>
                <a:latin typeface="Arial"/>
                <a:ea typeface="Arial"/>
                <a:cs typeface="Arial"/>
                <a:sym typeface="Arial"/>
              </a:rPr>
              <a:t>03.</a:t>
            </a:r>
            <a:endParaRPr/>
          </a:p>
        </p:txBody>
      </p:sp>
      <p:sp>
        <p:nvSpPr>
          <p:cNvPr id="562" name="Google Shape;562;p43"/>
          <p:cNvSpPr txBox="1"/>
          <p:nvPr/>
        </p:nvSpPr>
        <p:spPr>
          <a:xfrm>
            <a:off x="9516274" y="909491"/>
            <a:ext cx="7042800" cy="1383600"/>
          </a:xfrm>
          <a:prstGeom prst="rect">
            <a:avLst/>
          </a:prstGeom>
          <a:noFill/>
          <a:ln>
            <a:noFill/>
          </a:ln>
        </p:spPr>
        <p:txBody>
          <a:bodyPr anchorCtr="0" anchor="t" bIns="0" lIns="0" spcFirstLastPara="1" rIns="0" wrap="square" tIns="0">
            <a:spAutoFit/>
          </a:bodyPr>
          <a:lstStyle/>
          <a:p>
            <a:pPr indent="0" lvl="0" marL="0" marR="0" rtl="0" algn="l">
              <a:lnSpc>
                <a:spcPct val="114000"/>
              </a:lnSpc>
              <a:spcBef>
                <a:spcPts val="0"/>
              </a:spcBef>
              <a:spcAft>
                <a:spcPts val="0"/>
              </a:spcAft>
              <a:buNone/>
            </a:pPr>
            <a:r>
              <a:rPr i="0" lang="en-US" sz="4200" u="none" cap="none" strike="noStrike">
                <a:solidFill>
                  <a:srgbClr val="2C3146"/>
                </a:solidFill>
                <a:latin typeface="Livvic"/>
                <a:ea typeface="Livvic"/>
                <a:cs typeface="Livvic"/>
                <a:sym typeface="Livvic"/>
              </a:rPr>
              <a:t>Delay the first phone.</a:t>
            </a:r>
            <a:endParaRPr>
              <a:latin typeface="Livvic"/>
              <a:ea typeface="Livvic"/>
              <a:cs typeface="Livvic"/>
              <a:sym typeface="Livvic"/>
            </a:endParaRPr>
          </a:p>
          <a:p>
            <a:pPr indent="0" lvl="0" marL="0" marR="0" rtl="0" algn="l">
              <a:lnSpc>
                <a:spcPct val="114000"/>
              </a:lnSpc>
              <a:spcBef>
                <a:spcPts val="0"/>
              </a:spcBef>
              <a:spcAft>
                <a:spcPts val="0"/>
              </a:spcAft>
              <a:buNone/>
            </a:pPr>
            <a:r>
              <a:rPr i="0" lang="en-US" sz="4200" u="none" cap="none" strike="noStrike">
                <a:solidFill>
                  <a:srgbClr val="2C3146"/>
                </a:solidFill>
                <a:latin typeface="Livvic"/>
                <a:ea typeface="Livvic"/>
                <a:cs typeface="Livvic"/>
                <a:sym typeface="Livvic"/>
              </a:rPr>
              <a:t>Consider a basic phone first.</a:t>
            </a:r>
            <a:endParaRPr>
              <a:latin typeface="Livvic"/>
              <a:ea typeface="Livvic"/>
              <a:cs typeface="Livvic"/>
              <a:sym typeface="Livvic"/>
            </a:endParaRPr>
          </a:p>
        </p:txBody>
      </p:sp>
      <p:sp>
        <p:nvSpPr>
          <p:cNvPr id="563" name="Google Shape;563;p43"/>
          <p:cNvSpPr txBox="1"/>
          <p:nvPr/>
        </p:nvSpPr>
        <p:spPr>
          <a:xfrm>
            <a:off x="9516274" y="5418961"/>
            <a:ext cx="7618500" cy="2120400"/>
          </a:xfrm>
          <a:prstGeom prst="rect">
            <a:avLst/>
          </a:prstGeom>
          <a:noFill/>
          <a:ln>
            <a:noFill/>
          </a:ln>
        </p:spPr>
        <p:txBody>
          <a:bodyPr anchorCtr="0" anchor="t" bIns="0" lIns="0" spcFirstLastPara="1" rIns="0" wrap="square" tIns="0">
            <a:spAutoFit/>
          </a:bodyPr>
          <a:lstStyle/>
          <a:p>
            <a:pPr indent="0" lvl="0" marL="0" marR="0" rtl="0" algn="l">
              <a:lnSpc>
                <a:spcPct val="114000"/>
              </a:lnSpc>
              <a:spcBef>
                <a:spcPts val="0"/>
              </a:spcBef>
              <a:spcAft>
                <a:spcPts val="0"/>
              </a:spcAft>
              <a:buNone/>
            </a:pPr>
            <a:r>
              <a:rPr i="0" lang="en-US" sz="4200" u="none" cap="none" strike="noStrike">
                <a:solidFill>
                  <a:srgbClr val="2C3146"/>
                </a:solidFill>
                <a:latin typeface="Livvic"/>
                <a:ea typeface="Livvic"/>
                <a:cs typeface="Livvic"/>
                <a:sym typeface="Livvic"/>
              </a:rPr>
              <a:t>16+ A cautious trial of selected social media with private settings and time limits.</a:t>
            </a:r>
            <a:endParaRPr>
              <a:latin typeface="Livvic"/>
              <a:ea typeface="Livvic"/>
              <a:cs typeface="Livvic"/>
              <a:sym typeface="Livvic"/>
            </a:endParaRPr>
          </a:p>
        </p:txBody>
      </p:sp>
      <p:sp>
        <p:nvSpPr>
          <p:cNvPr id="564" name="Google Shape;564;p43"/>
          <p:cNvSpPr txBox="1"/>
          <p:nvPr/>
        </p:nvSpPr>
        <p:spPr>
          <a:xfrm>
            <a:off x="9516274" y="8417994"/>
            <a:ext cx="5584500" cy="1383600"/>
          </a:xfrm>
          <a:prstGeom prst="rect">
            <a:avLst/>
          </a:prstGeom>
          <a:noFill/>
          <a:ln>
            <a:noFill/>
          </a:ln>
        </p:spPr>
        <p:txBody>
          <a:bodyPr anchorCtr="0" anchor="t" bIns="0" lIns="0" spcFirstLastPara="1" rIns="0" wrap="square" tIns="0">
            <a:spAutoFit/>
          </a:bodyPr>
          <a:lstStyle/>
          <a:p>
            <a:pPr indent="0" lvl="0" marL="0" marR="0" rtl="0" algn="l">
              <a:lnSpc>
                <a:spcPct val="114000"/>
              </a:lnSpc>
              <a:spcBef>
                <a:spcPts val="0"/>
              </a:spcBef>
              <a:spcAft>
                <a:spcPts val="0"/>
              </a:spcAft>
              <a:buNone/>
            </a:pPr>
            <a:r>
              <a:rPr i="0" lang="en-US" sz="4200" u="none" cap="none" strike="noStrike">
                <a:solidFill>
                  <a:srgbClr val="2C3146"/>
                </a:solidFill>
                <a:latin typeface="Livvic"/>
                <a:ea typeface="Livvic"/>
                <a:cs typeface="Livvic"/>
                <a:sym typeface="Livvic"/>
              </a:rPr>
              <a:t>Greater responsibility and freedom online.</a:t>
            </a:r>
            <a:endParaRPr>
              <a:latin typeface="Livvic"/>
              <a:ea typeface="Livvic"/>
              <a:cs typeface="Livvic"/>
              <a:sym typeface="Livvic"/>
            </a:endParaRPr>
          </a:p>
        </p:txBody>
      </p:sp>
      <p:sp>
        <p:nvSpPr>
          <p:cNvPr id="565" name="Google Shape;565;p43"/>
          <p:cNvSpPr txBox="1"/>
          <p:nvPr/>
        </p:nvSpPr>
        <p:spPr>
          <a:xfrm>
            <a:off x="9516274" y="3109246"/>
            <a:ext cx="7042800" cy="1383600"/>
          </a:xfrm>
          <a:prstGeom prst="rect">
            <a:avLst/>
          </a:prstGeom>
          <a:noFill/>
          <a:ln>
            <a:noFill/>
          </a:ln>
        </p:spPr>
        <p:txBody>
          <a:bodyPr anchorCtr="0" anchor="t" bIns="0" lIns="0" spcFirstLastPara="1" rIns="0" wrap="square" tIns="0">
            <a:spAutoFit/>
          </a:bodyPr>
          <a:lstStyle/>
          <a:p>
            <a:pPr indent="0" lvl="0" marL="0" marR="0" rtl="0" algn="l">
              <a:lnSpc>
                <a:spcPct val="114000"/>
              </a:lnSpc>
              <a:spcBef>
                <a:spcPts val="0"/>
              </a:spcBef>
              <a:spcAft>
                <a:spcPts val="0"/>
              </a:spcAft>
              <a:buNone/>
            </a:pPr>
            <a:r>
              <a:rPr i="0" lang="en-US" sz="4200" u="none" cap="none" strike="noStrike">
                <a:solidFill>
                  <a:srgbClr val="2C3146"/>
                </a:solidFill>
                <a:latin typeface="Livvic"/>
                <a:ea typeface="Livvic"/>
                <a:cs typeface="Livvic"/>
                <a:sym typeface="Livvic"/>
              </a:rPr>
              <a:t>14+ Consider a smartphone phone with strict controls.</a:t>
            </a:r>
            <a:endParaRPr>
              <a:latin typeface="Livvic"/>
              <a:ea typeface="Livvic"/>
              <a:cs typeface="Livvic"/>
              <a:sym typeface="Livvic"/>
            </a:endParaRPr>
          </a:p>
        </p:txBody>
      </p:sp>
      <p:sp>
        <p:nvSpPr>
          <p:cNvPr id="566" name="Google Shape;566;p43"/>
          <p:cNvSpPr/>
          <p:nvPr/>
        </p:nvSpPr>
        <p:spPr>
          <a:xfrm>
            <a:off x="392643" y="4171915"/>
            <a:ext cx="4829764" cy="5694956"/>
          </a:xfrm>
          <a:custGeom>
            <a:rect b="b" l="l" r="r" t="t"/>
            <a:pathLst>
              <a:path extrusionOk="0" h="5694956" w="4829764">
                <a:moveTo>
                  <a:pt x="0" y="0"/>
                </a:moveTo>
                <a:lnTo>
                  <a:pt x="4829764" y="0"/>
                </a:lnTo>
                <a:lnTo>
                  <a:pt x="4829764" y="5694956"/>
                </a:lnTo>
                <a:lnTo>
                  <a:pt x="0" y="5694956"/>
                </a:lnTo>
                <a:lnTo>
                  <a:pt x="0" y="0"/>
                </a:lnTo>
                <a:close/>
              </a:path>
            </a:pathLst>
          </a:custGeom>
          <a:blipFill rotWithShape="1">
            <a:blip r:embed="rId3">
              <a:alphaModFix/>
            </a:blip>
            <a:stretch>
              <a:fillRect b="0" l="0" r="0" t="-13076"/>
            </a:stretch>
          </a:blipFill>
          <a:ln>
            <a:noFill/>
          </a:ln>
        </p:spPr>
      </p:sp>
      <p:sp>
        <p:nvSpPr>
          <p:cNvPr id="567" name="Google Shape;567;p43"/>
          <p:cNvSpPr/>
          <p:nvPr/>
        </p:nvSpPr>
        <p:spPr>
          <a:xfrm flipH="1" rot="10800000">
            <a:off x="1840417" y="5474880"/>
            <a:ext cx="1934215" cy="2578954"/>
          </a:xfrm>
          <a:custGeom>
            <a:rect b="b" l="l" r="r" t="t"/>
            <a:pathLst>
              <a:path extrusionOk="0" h="2578954" w="1934215">
                <a:moveTo>
                  <a:pt x="0" y="2578954"/>
                </a:moveTo>
                <a:lnTo>
                  <a:pt x="1934215" y="2578954"/>
                </a:lnTo>
                <a:lnTo>
                  <a:pt x="1934215" y="0"/>
                </a:lnTo>
                <a:lnTo>
                  <a:pt x="0" y="0"/>
                </a:lnTo>
                <a:lnTo>
                  <a:pt x="0" y="2578954"/>
                </a:lnTo>
                <a:close/>
              </a:path>
            </a:pathLst>
          </a:custGeom>
          <a:blipFill rotWithShape="1">
            <a:blip r:embed="rId4">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17" title="Screenshot 2026-02-11 15.56.01.png"/>
          <p:cNvPicPr preferRelativeResize="0"/>
          <p:nvPr/>
        </p:nvPicPr>
        <p:blipFill rotWithShape="1">
          <a:blip r:embed="rId3">
            <a:alphaModFix/>
          </a:blip>
          <a:srcRect b="21290" l="13101" r="12506" t="58257"/>
          <a:stretch/>
        </p:blipFill>
        <p:spPr>
          <a:xfrm>
            <a:off x="0" y="509250"/>
            <a:ext cx="18288000" cy="3106474"/>
          </a:xfrm>
          <a:prstGeom prst="rect">
            <a:avLst/>
          </a:prstGeom>
          <a:noFill/>
          <a:ln>
            <a:noFill/>
          </a:ln>
        </p:spPr>
      </p:pic>
      <p:pic>
        <p:nvPicPr>
          <p:cNvPr id="113" name="Google Shape;113;p17"/>
          <p:cNvPicPr preferRelativeResize="0"/>
          <p:nvPr/>
        </p:nvPicPr>
        <p:blipFill>
          <a:blip r:embed="rId4">
            <a:alphaModFix/>
          </a:blip>
          <a:stretch>
            <a:fillRect/>
          </a:stretch>
        </p:blipFill>
        <p:spPr>
          <a:xfrm>
            <a:off x="0" y="6076650"/>
            <a:ext cx="4275550" cy="4275550"/>
          </a:xfrm>
          <a:prstGeom prst="rect">
            <a:avLst/>
          </a:prstGeom>
          <a:noFill/>
          <a:ln>
            <a:noFill/>
          </a:ln>
        </p:spPr>
      </p:pic>
      <p:pic>
        <p:nvPicPr>
          <p:cNvPr id="114" name="Google Shape;114;p17"/>
          <p:cNvPicPr preferRelativeResize="0"/>
          <p:nvPr/>
        </p:nvPicPr>
        <p:blipFill>
          <a:blip r:embed="rId5">
            <a:alphaModFix/>
          </a:blip>
          <a:stretch>
            <a:fillRect/>
          </a:stretch>
        </p:blipFill>
        <p:spPr>
          <a:xfrm>
            <a:off x="4038600" y="5854900"/>
            <a:ext cx="4432100" cy="4432100"/>
          </a:xfrm>
          <a:prstGeom prst="rect">
            <a:avLst/>
          </a:prstGeom>
          <a:noFill/>
          <a:ln>
            <a:noFill/>
          </a:ln>
        </p:spPr>
      </p:pic>
      <p:pic>
        <p:nvPicPr>
          <p:cNvPr id="115" name="Google Shape;115;p17"/>
          <p:cNvPicPr preferRelativeResize="0"/>
          <p:nvPr/>
        </p:nvPicPr>
        <p:blipFill>
          <a:blip r:embed="rId6">
            <a:alphaModFix/>
          </a:blip>
          <a:stretch>
            <a:fillRect/>
          </a:stretch>
        </p:blipFill>
        <p:spPr>
          <a:xfrm>
            <a:off x="7856938" y="6183211"/>
            <a:ext cx="4062450" cy="4062450"/>
          </a:xfrm>
          <a:prstGeom prst="rect">
            <a:avLst/>
          </a:prstGeom>
          <a:noFill/>
          <a:ln>
            <a:noFill/>
          </a:ln>
        </p:spPr>
      </p:pic>
      <p:pic>
        <p:nvPicPr>
          <p:cNvPr id="116" name="Google Shape;116;p17"/>
          <p:cNvPicPr preferRelativeResize="0"/>
          <p:nvPr/>
        </p:nvPicPr>
        <p:blipFill>
          <a:blip r:embed="rId7">
            <a:alphaModFix/>
          </a:blip>
          <a:stretch>
            <a:fillRect/>
          </a:stretch>
        </p:blipFill>
        <p:spPr>
          <a:xfrm>
            <a:off x="11171075" y="6281635"/>
            <a:ext cx="3865575" cy="3865575"/>
          </a:xfrm>
          <a:prstGeom prst="rect">
            <a:avLst/>
          </a:prstGeom>
          <a:noFill/>
          <a:ln>
            <a:noFill/>
          </a:ln>
        </p:spPr>
      </p:pic>
      <p:sp>
        <p:nvSpPr>
          <p:cNvPr id="117" name="Google Shape;117;p17"/>
          <p:cNvSpPr txBox="1"/>
          <p:nvPr/>
        </p:nvSpPr>
        <p:spPr>
          <a:xfrm>
            <a:off x="908225" y="5224650"/>
            <a:ext cx="2652000" cy="85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Livvic"/>
                <a:ea typeface="Livvic"/>
                <a:cs typeface="Livvic"/>
                <a:sym typeface="Livvic"/>
              </a:rPr>
              <a:t>Nokia 105 2g</a:t>
            </a:r>
            <a:endParaRPr sz="3200">
              <a:solidFill>
                <a:schemeClr val="dk1"/>
              </a:solidFill>
              <a:latin typeface="Livvic"/>
              <a:ea typeface="Livvic"/>
              <a:cs typeface="Livvic"/>
              <a:sym typeface="Livvic"/>
            </a:endParaRPr>
          </a:p>
        </p:txBody>
      </p:sp>
      <p:sp>
        <p:nvSpPr>
          <p:cNvPr id="118" name="Google Shape;118;p17"/>
          <p:cNvSpPr txBox="1"/>
          <p:nvPr/>
        </p:nvSpPr>
        <p:spPr>
          <a:xfrm>
            <a:off x="4796000" y="5224650"/>
            <a:ext cx="2652000" cy="104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chemeClr val="dk1"/>
                </a:solidFill>
                <a:latin typeface="Livvic"/>
                <a:ea typeface="Livvic"/>
                <a:cs typeface="Livvic"/>
                <a:sym typeface="Livvic"/>
              </a:rPr>
              <a:t>TCL 4022S</a:t>
            </a:r>
            <a:endParaRPr sz="3200">
              <a:solidFill>
                <a:schemeClr val="dk1"/>
              </a:solidFill>
              <a:latin typeface="Livvic"/>
              <a:ea typeface="Livvic"/>
              <a:cs typeface="Livvic"/>
              <a:sym typeface="Livvic"/>
            </a:endParaRPr>
          </a:p>
        </p:txBody>
      </p:sp>
      <p:sp>
        <p:nvSpPr>
          <p:cNvPr id="119" name="Google Shape;119;p17"/>
          <p:cNvSpPr txBox="1"/>
          <p:nvPr/>
        </p:nvSpPr>
        <p:spPr>
          <a:xfrm>
            <a:off x="8248738" y="5224650"/>
            <a:ext cx="2652000" cy="104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chemeClr val="dk1"/>
                </a:solidFill>
                <a:latin typeface="Livvic"/>
                <a:ea typeface="Livvic"/>
                <a:cs typeface="Livvic"/>
                <a:sym typeface="Livvic"/>
              </a:rPr>
              <a:t>Doro 6820</a:t>
            </a:r>
            <a:endParaRPr sz="3200">
              <a:solidFill>
                <a:schemeClr val="dk1"/>
              </a:solidFill>
              <a:latin typeface="Livvic"/>
              <a:ea typeface="Livvic"/>
              <a:cs typeface="Livvic"/>
              <a:sym typeface="Livvic"/>
            </a:endParaRPr>
          </a:p>
        </p:txBody>
      </p:sp>
      <p:sp>
        <p:nvSpPr>
          <p:cNvPr id="120" name="Google Shape;120;p17"/>
          <p:cNvSpPr txBox="1"/>
          <p:nvPr/>
        </p:nvSpPr>
        <p:spPr>
          <a:xfrm>
            <a:off x="11701500" y="5224650"/>
            <a:ext cx="2652000" cy="104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chemeClr val="dk1"/>
                </a:solidFill>
                <a:latin typeface="Livvic"/>
                <a:ea typeface="Livvic"/>
                <a:cs typeface="Livvic"/>
                <a:sym typeface="Livvic"/>
              </a:rPr>
              <a:t>Nokia Flip</a:t>
            </a:r>
            <a:endParaRPr sz="3200">
              <a:solidFill>
                <a:schemeClr val="dk1"/>
              </a:solidFill>
              <a:latin typeface="Livvic"/>
              <a:ea typeface="Livvic"/>
              <a:cs typeface="Livvic"/>
              <a:sym typeface="Livvic"/>
            </a:endParaRPr>
          </a:p>
        </p:txBody>
      </p:sp>
      <p:pic>
        <p:nvPicPr>
          <p:cNvPr id="121" name="Google Shape;121;p17"/>
          <p:cNvPicPr preferRelativeResize="0"/>
          <p:nvPr/>
        </p:nvPicPr>
        <p:blipFill>
          <a:blip r:embed="rId8">
            <a:alphaModFix/>
          </a:blip>
          <a:stretch>
            <a:fillRect/>
          </a:stretch>
        </p:blipFill>
        <p:spPr>
          <a:xfrm>
            <a:off x="14726150" y="6606138"/>
            <a:ext cx="3216550" cy="3216550"/>
          </a:xfrm>
          <a:prstGeom prst="rect">
            <a:avLst/>
          </a:prstGeom>
          <a:noFill/>
          <a:ln>
            <a:noFill/>
          </a:ln>
        </p:spPr>
      </p:pic>
      <p:sp>
        <p:nvSpPr>
          <p:cNvPr id="122" name="Google Shape;122;p17"/>
          <p:cNvSpPr txBox="1"/>
          <p:nvPr/>
        </p:nvSpPr>
        <p:spPr>
          <a:xfrm>
            <a:off x="15008425" y="5224650"/>
            <a:ext cx="2652000" cy="104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chemeClr val="dk1"/>
                </a:solidFill>
                <a:latin typeface="Livvic"/>
                <a:ea typeface="Livvic"/>
                <a:cs typeface="Livvic"/>
                <a:sym typeface="Livvic"/>
              </a:rPr>
              <a:t>Karri</a:t>
            </a:r>
            <a:endParaRPr sz="3200">
              <a:solidFill>
                <a:schemeClr val="dk1"/>
              </a:solidFill>
              <a:latin typeface="Livvic"/>
              <a:ea typeface="Livvic"/>
              <a:cs typeface="Livvic"/>
              <a:sym typeface="Livvic"/>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grpSp>
        <p:nvGrpSpPr>
          <p:cNvPr id="572" name="Google Shape;572;p44"/>
          <p:cNvGrpSpPr/>
          <p:nvPr/>
        </p:nvGrpSpPr>
        <p:grpSpPr>
          <a:xfrm>
            <a:off x="6956123" y="2425461"/>
            <a:ext cx="4375755" cy="726116"/>
            <a:chOff x="0" y="-28575"/>
            <a:chExt cx="1152462" cy="191241"/>
          </a:xfrm>
        </p:grpSpPr>
        <p:sp>
          <p:nvSpPr>
            <p:cNvPr id="573" name="Google Shape;573;p44"/>
            <p:cNvSpPr/>
            <p:nvPr/>
          </p:nvSpPr>
          <p:spPr>
            <a:xfrm>
              <a:off x="0" y="0"/>
              <a:ext cx="1152462" cy="162666"/>
            </a:xfrm>
            <a:custGeom>
              <a:rect b="b" l="l" r="r" t="t"/>
              <a:pathLst>
                <a:path extrusionOk="0" h="162666" w="1152462">
                  <a:moveTo>
                    <a:pt x="81333" y="0"/>
                  </a:moveTo>
                  <a:lnTo>
                    <a:pt x="1071129" y="0"/>
                  </a:lnTo>
                  <a:cubicBezTo>
                    <a:pt x="1116048" y="0"/>
                    <a:pt x="1152462" y="36414"/>
                    <a:pt x="1152462" y="81333"/>
                  </a:cubicBezTo>
                  <a:lnTo>
                    <a:pt x="1152462" y="81333"/>
                  </a:lnTo>
                  <a:cubicBezTo>
                    <a:pt x="1152462" y="102904"/>
                    <a:pt x="1143893" y="123591"/>
                    <a:pt x="1128640" y="138844"/>
                  </a:cubicBezTo>
                  <a:cubicBezTo>
                    <a:pt x="1113387" y="154097"/>
                    <a:pt x="1092700" y="162666"/>
                    <a:pt x="1071129" y="162666"/>
                  </a:cubicBezTo>
                  <a:lnTo>
                    <a:pt x="81333" y="162666"/>
                  </a:lnTo>
                  <a:cubicBezTo>
                    <a:pt x="59762" y="162666"/>
                    <a:pt x="39075" y="154097"/>
                    <a:pt x="23822" y="138844"/>
                  </a:cubicBezTo>
                  <a:cubicBezTo>
                    <a:pt x="8569" y="123591"/>
                    <a:pt x="0" y="102904"/>
                    <a:pt x="0" y="81333"/>
                  </a:cubicBezTo>
                  <a:lnTo>
                    <a:pt x="0" y="81333"/>
                  </a:lnTo>
                  <a:cubicBezTo>
                    <a:pt x="0" y="59762"/>
                    <a:pt x="8569" y="39075"/>
                    <a:pt x="23822" y="23822"/>
                  </a:cubicBezTo>
                  <a:cubicBezTo>
                    <a:pt x="39075" y="8569"/>
                    <a:pt x="59762" y="0"/>
                    <a:pt x="81333" y="0"/>
                  </a:cubicBezTo>
                  <a:close/>
                </a:path>
              </a:pathLst>
            </a:custGeom>
            <a:solidFill>
              <a:srgbClr val="CFB2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44"/>
            <p:cNvSpPr txBox="1"/>
            <p:nvPr/>
          </p:nvSpPr>
          <p:spPr>
            <a:xfrm>
              <a:off x="0" y="-28575"/>
              <a:ext cx="1152462" cy="191241"/>
            </a:xfrm>
            <a:prstGeom prst="rect">
              <a:avLst/>
            </a:prstGeom>
            <a:noFill/>
            <a:ln>
              <a:noFill/>
            </a:ln>
          </p:spPr>
          <p:txBody>
            <a:bodyPr anchorCtr="0" anchor="ctr" bIns="50800" lIns="50800" spcFirstLastPara="1" rIns="50800" wrap="square" tIns="50800">
              <a:noAutofit/>
            </a:bodyPr>
            <a:lstStyle/>
            <a:p>
              <a:pPr indent="0" lvl="0" marL="0" marR="0" rtl="0" algn="ctr">
                <a:lnSpc>
                  <a:spcPct val="108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5" name="Google Shape;575;p44"/>
          <p:cNvSpPr/>
          <p:nvPr/>
        </p:nvSpPr>
        <p:spPr>
          <a:xfrm>
            <a:off x="0" y="8381790"/>
            <a:ext cx="18288000" cy="2331720"/>
          </a:xfrm>
          <a:custGeom>
            <a:rect b="b" l="l" r="r" t="t"/>
            <a:pathLst>
              <a:path extrusionOk="0" h="2331720" w="18288000">
                <a:moveTo>
                  <a:pt x="0" y="0"/>
                </a:moveTo>
                <a:lnTo>
                  <a:pt x="18288000" y="0"/>
                </a:lnTo>
                <a:lnTo>
                  <a:pt x="18288000" y="2331720"/>
                </a:lnTo>
                <a:lnTo>
                  <a:pt x="0" y="2331720"/>
                </a:lnTo>
                <a:lnTo>
                  <a:pt x="0" y="0"/>
                </a:lnTo>
                <a:close/>
              </a:path>
            </a:pathLst>
          </a:custGeom>
          <a:blipFill rotWithShape="1">
            <a:blip r:embed="rId3">
              <a:alphaModFix/>
            </a:blip>
            <a:stretch>
              <a:fillRect b="0" l="0" r="0" t="0"/>
            </a:stretch>
          </a:blipFill>
          <a:ln>
            <a:noFill/>
          </a:ln>
        </p:spPr>
      </p:sp>
      <p:sp>
        <p:nvSpPr>
          <p:cNvPr id="576" name="Google Shape;576;p44"/>
          <p:cNvSpPr/>
          <p:nvPr/>
        </p:nvSpPr>
        <p:spPr>
          <a:xfrm>
            <a:off x="4005808" y="7060351"/>
            <a:ext cx="2170734" cy="2487299"/>
          </a:xfrm>
          <a:custGeom>
            <a:rect b="b" l="l" r="r" t="t"/>
            <a:pathLst>
              <a:path extrusionOk="0" h="2487299" w="2170734">
                <a:moveTo>
                  <a:pt x="0" y="0"/>
                </a:moveTo>
                <a:lnTo>
                  <a:pt x="2170734" y="0"/>
                </a:lnTo>
                <a:lnTo>
                  <a:pt x="2170734" y="2487299"/>
                </a:lnTo>
                <a:lnTo>
                  <a:pt x="0" y="2487299"/>
                </a:lnTo>
                <a:lnTo>
                  <a:pt x="0" y="0"/>
                </a:lnTo>
                <a:close/>
              </a:path>
            </a:pathLst>
          </a:custGeom>
          <a:blipFill rotWithShape="1">
            <a:blip r:embed="rId4">
              <a:alphaModFix/>
            </a:blip>
            <a:stretch>
              <a:fillRect b="0" l="0" r="0" t="0"/>
            </a:stretch>
          </a:blipFill>
          <a:ln>
            <a:noFill/>
          </a:ln>
        </p:spPr>
      </p:sp>
      <p:sp>
        <p:nvSpPr>
          <p:cNvPr id="577" name="Google Shape;577;p44"/>
          <p:cNvSpPr/>
          <p:nvPr/>
        </p:nvSpPr>
        <p:spPr>
          <a:xfrm>
            <a:off x="15905086" y="1556129"/>
            <a:ext cx="1519988" cy="1522518"/>
          </a:xfrm>
          <a:custGeom>
            <a:rect b="b" l="l" r="r" t="t"/>
            <a:pathLst>
              <a:path extrusionOk="0" h="1522518" w="1519988">
                <a:moveTo>
                  <a:pt x="0" y="0"/>
                </a:moveTo>
                <a:lnTo>
                  <a:pt x="1519988" y="0"/>
                </a:lnTo>
                <a:lnTo>
                  <a:pt x="1519988" y="1522518"/>
                </a:lnTo>
                <a:lnTo>
                  <a:pt x="0" y="1522518"/>
                </a:lnTo>
                <a:lnTo>
                  <a:pt x="0" y="0"/>
                </a:lnTo>
                <a:close/>
              </a:path>
            </a:pathLst>
          </a:custGeom>
          <a:blipFill rotWithShape="1">
            <a:blip r:embed="rId5">
              <a:alphaModFix/>
            </a:blip>
            <a:stretch>
              <a:fillRect b="0" l="0" r="-170" t="0"/>
            </a:stretch>
          </a:blipFill>
          <a:ln>
            <a:noFill/>
          </a:ln>
        </p:spPr>
      </p:sp>
      <p:sp>
        <p:nvSpPr>
          <p:cNvPr id="578" name="Google Shape;578;p44"/>
          <p:cNvSpPr txBox="1"/>
          <p:nvPr/>
        </p:nvSpPr>
        <p:spPr>
          <a:xfrm>
            <a:off x="1509307" y="3715753"/>
            <a:ext cx="15269386" cy="3049932"/>
          </a:xfrm>
          <a:prstGeom prst="rect">
            <a:avLst/>
          </a:prstGeom>
          <a:noFill/>
          <a:ln>
            <a:noFill/>
          </a:ln>
        </p:spPr>
        <p:txBody>
          <a:bodyPr anchorCtr="0" anchor="t" bIns="0" lIns="0" spcFirstLastPara="1" rIns="0" wrap="square" tIns="0">
            <a:spAutoFit/>
          </a:bodyPr>
          <a:lstStyle/>
          <a:p>
            <a:pPr indent="0" lvl="0" marL="0" marR="0" rtl="0" algn="ctr">
              <a:lnSpc>
                <a:spcPct val="98000"/>
              </a:lnSpc>
              <a:spcBef>
                <a:spcPts val="0"/>
              </a:spcBef>
              <a:spcAft>
                <a:spcPts val="0"/>
              </a:spcAft>
              <a:buNone/>
            </a:pPr>
            <a:r>
              <a:rPr b="0" i="0" lang="en-US" sz="12000" u="none" cap="none" strike="noStrike">
                <a:solidFill>
                  <a:srgbClr val="2C3146"/>
                </a:solidFill>
                <a:latin typeface="Arial"/>
                <a:ea typeface="Arial"/>
                <a:cs typeface="Arial"/>
                <a:sym typeface="Arial"/>
              </a:rPr>
              <a:t>What is the age limit for social media apps?</a:t>
            </a:r>
            <a:endParaRPr/>
          </a:p>
        </p:txBody>
      </p:sp>
      <p:sp>
        <p:nvSpPr>
          <p:cNvPr id="579" name="Google Shape;579;p44"/>
          <p:cNvSpPr txBox="1"/>
          <p:nvPr/>
        </p:nvSpPr>
        <p:spPr>
          <a:xfrm>
            <a:off x="7127973" y="2588413"/>
            <a:ext cx="5058000" cy="400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600" u="none" cap="none" strike="noStrike">
                <a:solidFill>
                  <a:srgbClr val="2C3146"/>
                </a:solidFill>
                <a:latin typeface="Arial"/>
                <a:ea typeface="Arial"/>
                <a:cs typeface="Arial"/>
                <a:sym typeface="Arial"/>
              </a:rPr>
              <a:t>AGE APPROPRIATE APPS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7D3"/>
        </a:solidFill>
      </p:bgPr>
    </p:bg>
    <p:spTree>
      <p:nvGrpSpPr>
        <p:cNvPr id="583" name="Shape 583"/>
        <p:cNvGrpSpPr/>
        <p:nvPr/>
      </p:nvGrpSpPr>
      <p:grpSpPr>
        <a:xfrm>
          <a:off x="0" y="0"/>
          <a:ext cx="0" cy="0"/>
          <a:chOff x="0" y="0"/>
          <a:chExt cx="0" cy="0"/>
        </a:xfrm>
      </p:grpSpPr>
      <p:grpSp>
        <p:nvGrpSpPr>
          <p:cNvPr id="584" name="Google Shape;584;p45"/>
          <p:cNvGrpSpPr/>
          <p:nvPr/>
        </p:nvGrpSpPr>
        <p:grpSpPr>
          <a:xfrm>
            <a:off x="9144000" y="1032216"/>
            <a:ext cx="8644917" cy="8832672"/>
            <a:chOff x="0" y="-57150"/>
            <a:chExt cx="2276851" cy="2326301"/>
          </a:xfrm>
        </p:grpSpPr>
        <p:sp>
          <p:nvSpPr>
            <p:cNvPr id="585" name="Google Shape;585;p45"/>
            <p:cNvSpPr/>
            <p:nvPr/>
          </p:nvSpPr>
          <p:spPr>
            <a:xfrm>
              <a:off x="0" y="0"/>
              <a:ext cx="2276851" cy="2269151"/>
            </a:xfrm>
            <a:custGeom>
              <a:rect b="b" l="l" r="r" t="t"/>
              <a:pathLst>
                <a:path extrusionOk="0" h="2269151" w="2276851">
                  <a:moveTo>
                    <a:pt x="26866" y="0"/>
                  </a:moveTo>
                  <a:lnTo>
                    <a:pt x="2249984" y="0"/>
                  </a:lnTo>
                  <a:cubicBezTo>
                    <a:pt x="2264822" y="0"/>
                    <a:pt x="2276851" y="12028"/>
                    <a:pt x="2276851" y="26866"/>
                  </a:cubicBezTo>
                  <a:lnTo>
                    <a:pt x="2276851" y="2242284"/>
                  </a:lnTo>
                  <a:cubicBezTo>
                    <a:pt x="2276851" y="2249410"/>
                    <a:pt x="2274020" y="2256243"/>
                    <a:pt x="2268982" y="2261282"/>
                  </a:cubicBezTo>
                  <a:cubicBezTo>
                    <a:pt x="2263943" y="2266320"/>
                    <a:pt x="2257110" y="2269151"/>
                    <a:pt x="2249984" y="2269151"/>
                  </a:cubicBezTo>
                  <a:lnTo>
                    <a:pt x="26866" y="2269151"/>
                  </a:lnTo>
                  <a:cubicBezTo>
                    <a:pt x="12028" y="2269151"/>
                    <a:pt x="0" y="2257122"/>
                    <a:pt x="0" y="2242284"/>
                  </a:cubicBezTo>
                  <a:lnTo>
                    <a:pt x="0" y="26866"/>
                  </a:lnTo>
                  <a:cubicBezTo>
                    <a:pt x="0" y="19741"/>
                    <a:pt x="2831" y="12907"/>
                    <a:pt x="7869" y="7869"/>
                  </a:cubicBezTo>
                  <a:cubicBezTo>
                    <a:pt x="12907" y="2831"/>
                    <a:pt x="19741" y="0"/>
                    <a:pt x="26866"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45"/>
            <p:cNvSpPr txBox="1"/>
            <p:nvPr/>
          </p:nvSpPr>
          <p:spPr>
            <a:xfrm>
              <a:off x="0" y="-57150"/>
              <a:ext cx="2276851" cy="2326301"/>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7" name="Google Shape;587;p45"/>
          <p:cNvGrpSpPr/>
          <p:nvPr/>
        </p:nvGrpSpPr>
        <p:grpSpPr>
          <a:xfrm>
            <a:off x="392643" y="1032216"/>
            <a:ext cx="8322503" cy="8786376"/>
            <a:chOff x="0" y="-57150"/>
            <a:chExt cx="2191935" cy="2314107"/>
          </a:xfrm>
        </p:grpSpPr>
        <p:sp>
          <p:nvSpPr>
            <p:cNvPr id="588" name="Google Shape;588;p45"/>
            <p:cNvSpPr/>
            <p:nvPr/>
          </p:nvSpPr>
          <p:spPr>
            <a:xfrm>
              <a:off x="0" y="0"/>
              <a:ext cx="2191935" cy="2256957"/>
            </a:xfrm>
            <a:custGeom>
              <a:rect b="b" l="l" r="r" t="t"/>
              <a:pathLst>
                <a:path extrusionOk="0" h="2256957" w="2191935">
                  <a:moveTo>
                    <a:pt x="27907" y="0"/>
                  </a:moveTo>
                  <a:lnTo>
                    <a:pt x="2164028" y="0"/>
                  </a:lnTo>
                  <a:cubicBezTo>
                    <a:pt x="2171429" y="0"/>
                    <a:pt x="2178527" y="2940"/>
                    <a:pt x="2183761" y="8174"/>
                  </a:cubicBezTo>
                  <a:cubicBezTo>
                    <a:pt x="2188995" y="13407"/>
                    <a:pt x="2191935" y="20506"/>
                    <a:pt x="2191935" y="27907"/>
                  </a:cubicBezTo>
                  <a:lnTo>
                    <a:pt x="2191935" y="2229050"/>
                  </a:lnTo>
                  <a:cubicBezTo>
                    <a:pt x="2191935" y="2236452"/>
                    <a:pt x="2188995" y="2243550"/>
                    <a:pt x="2183761" y="2248784"/>
                  </a:cubicBezTo>
                  <a:cubicBezTo>
                    <a:pt x="2178527" y="2254017"/>
                    <a:pt x="2171429" y="2256957"/>
                    <a:pt x="2164028" y="2256957"/>
                  </a:cubicBezTo>
                  <a:lnTo>
                    <a:pt x="27907" y="2256957"/>
                  </a:lnTo>
                  <a:cubicBezTo>
                    <a:pt x="20506" y="2256957"/>
                    <a:pt x="13407" y="2254017"/>
                    <a:pt x="8174" y="2248784"/>
                  </a:cubicBezTo>
                  <a:cubicBezTo>
                    <a:pt x="2940" y="2243550"/>
                    <a:pt x="0" y="2236452"/>
                    <a:pt x="0" y="2229050"/>
                  </a:cubicBezTo>
                  <a:lnTo>
                    <a:pt x="0" y="27907"/>
                  </a:lnTo>
                  <a:cubicBezTo>
                    <a:pt x="0" y="20506"/>
                    <a:pt x="2940" y="13407"/>
                    <a:pt x="8174" y="8174"/>
                  </a:cubicBezTo>
                  <a:cubicBezTo>
                    <a:pt x="13407" y="2940"/>
                    <a:pt x="20506" y="0"/>
                    <a:pt x="27907" y="0"/>
                  </a:cubicBezTo>
                  <a:close/>
                </a:path>
              </a:pathLst>
            </a:custGeom>
            <a:solidFill>
              <a:srgbClr val="CFB2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45"/>
            <p:cNvSpPr txBox="1"/>
            <p:nvPr/>
          </p:nvSpPr>
          <p:spPr>
            <a:xfrm>
              <a:off x="0" y="-57150"/>
              <a:ext cx="2191935" cy="2314107"/>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0" name="Google Shape;590;p45"/>
          <p:cNvSpPr txBox="1"/>
          <p:nvPr/>
        </p:nvSpPr>
        <p:spPr>
          <a:xfrm>
            <a:off x="900519" y="1745316"/>
            <a:ext cx="5869977" cy="2546349"/>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9999" u="none" cap="none" strike="noStrike">
                <a:solidFill>
                  <a:srgbClr val="2C3045"/>
                </a:solidFill>
                <a:latin typeface="Arial"/>
                <a:ea typeface="Arial"/>
                <a:cs typeface="Arial"/>
                <a:sym typeface="Arial"/>
              </a:rPr>
              <a:t>Mental health</a:t>
            </a:r>
            <a:endParaRPr/>
          </a:p>
        </p:txBody>
      </p:sp>
      <p:sp>
        <p:nvSpPr>
          <p:cNvPr id="591" name="Google Shape;591;p45"/>
          <p:cNvSpPr txBox="1"/>
          <p:nvPr/>
        </p:nvSpPr>
        <p:spPr>
          <a:xfrm>
            <a:off x="900519" y="4623439"/>
            <a:ext cx="7306800" cy="4385700"/>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3799" u="none" cap="none" strike="noStrike">
                <a:solidFill>
                  <a:srgbClr val="2C3045"/>
                </a:solidFill>
                <a:latin typeface="Arial"/>
                <a:ea typeface="Arial"/>
                <a:cs typeface="Arial"/>
                <a:sym typeface="Arial"/>
              </a:rPr>
              <a:t>Mental wellbeing improved with the older age of smartphone ownership. </a:t>
            </a:r>
            <a:endParaRPr sz="900"/>
          </a:p>
          <a:p>
            <a:pPr indent="0" lvl="0" marL="0" marR="0" rtl="0" algn="l">
              <a:lnSpc>
                <a:spcPct val="49988"/>
              </a:lnSpc>
              <a:spcBef>
                <a:spcPts val="0"/>
              </a:spcBef>
              <a:spcAft>
                <a:spcPts val="0"/>
              </a:spcAft>
              <a:buNone/>
            </a:pPr>
            <a:r>
              <a:t/>
            </a:r>
            <a:endParaRPr b="0" i="0" sz="3799" u="none" cap="none" strike="noStrike">
              <a:solidFill>
                <a:srgbClr val="2C3045"/>
              </a:solidFill>
              <a:latin typeface="Arial"/>
              <a:ea typeface="Arial"/>
              <a:cs typeface="Arial"/>
              <a:sym typeface="Arial"/>
            </a:endParaRPr>
          </a:p>
          <a:p>
            <a:pPr indent="0" lvl="0" marL="0" marR="0" rtl="0" algn="l">
              <a:lnSpc>
                <a:spcPct val="120004"/>
              </a:lnSpc>
              <a:spcBef>
                <a:spcPts val="0"/>
              </a:spcBef>
              <a:spcAft>
                <a:spcPts val="0"/>
              </a:spcAft>
              <a:buNone/>
            </a:pPr>
            <a:r>
              <a:rPr b="0" i="0" lang="en-US" sz="3799" u="none" cap="none" strike="noStrike">
                <a:solidFill>
                  <a:srgbClr val="2C3045"/>
                </a:solidFill>
                <a:latin typeface="Arial"/>
                <a:ea typeface="Arial"/>
                <a:cs typeface="Arial"/>
                <a:sym typeface="Arial"/>
              </a:rPr>
              <a:t>The younger the age of first smartphone ownership the lower the mental health outcomes. </a:t>
            </a:r>
            <a:endParaRPr sz="900"/>
          </a:p>
        </p:txBody>
      </p:sp>
      <p:sp>
        <p:nvSpPr>
          <p:cNvPr id="592" name="Google Shape;592;p45"/>
          <p:cNvSpPr txBox="1"/>
          <p:nvPr/>
        </p:nvSpPr>
        <p:spPr>
          <a:xfrm>
            <a:off x="10074377" y="8521067"/>
            <a:ext cx="6784164" cy="110870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100" u="none" cap="none" strike="noStrike">
                <a:solidFill>
                  <a:srgbClr val="2C3045"/>
                </a:solidFill>
                <a:latin typeface="Arial"/>
                <a:ea typeface="Arial"/>
                <a:cs typeface="Arial"/>
                <a:sym typeface="Arial"/>
              </a:rPr>
              <a:t>AGE OF FIRST SMARTPHONE/TABLET  AND MENTAL WELLBEING OUTCOMES.</a:t>
            </a:r>
            <a:endParaRPr/>
          </a:p>
          <a:p>
            <a:pPr indent="0" lvl="0" marL="0" marR="0" rtl="0" algn="ctr">
              <a:lnSpc>
                <a:spcPct val="140000"/>
              </a:lnSpc>
              <a:spcBef>
                <a:spcPts val="0"/>
              </a:spcBef>
              <a:spcAft>
                <a:spcPts val="0"/>
              </a:spcAft>
              <a:buNone/>
            </a:pPr>
            <a:r>
              <a:rPr b="1" i="0" lang="en-US" sz="2100" u="none" cap="none" strike="noStrike">
                <a:solidFill>
                  <a:srgbClr val="2C3045"/>
                </a:solidFill>
                <a:latin typeface="Arial"/>
                <a:ea typeface="Arial"/>
                <a:cs typeface="Arial"/>
                <a:sym typeface="Arial"/>
              </a:rPr>
              <a:t> Sapien Labs, May 15, 2023</a:t>
            </a:r>
            <a:endParaRPr/>
          </a:p>
        </p:txBody>
      </p:sp>
      <p:pic>
        <p:nvPicPr>
          <p:cNvPr id="593" name="Google Shape;593;p45"/>
          <p:cNvPicPr preferRelativeResize="0"/>
          <p:nvPr/>
        </p:nvPicPr>
        <p:blipFill rotWithShape="1">
          <a:blip r:embed="rId3">
            <a:alphaModFix/>
          </a:blip>
          <a:srcRect b="1545" l="0" r="0" t="1545"/>
          <a:stretch/>
        </p:blipFill>
        <p:spPr>
          <a:xfrm>
            <a:off x="10074377" y="1835199"/>
            <a:ext cx="7135805" cy="621509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3045"/>
        </a:solidFill>
      </p:bgPr>
    </p:bg>
    <p:spTree>
      <p:nvGrpSpPr>
        <p:cNvPr id="597" name="Shape 597"/>
        <p:cNvGrpSpPr/>
        <p:nvPr/>
      </p:nvGrpSpPr>
      <p:grpSpPr>
        <a:xfrm>
          <a:off x="0" y="0"/>
          <a:ext cx="0" cy="0"/>
          <a:chOff x="0" y="0"/>
          <a:chExt cx="0" cy="0"/>
        </a:xfrm>
      </p:grpSpPr>
      <p:sp>
        <p:nvSpPr>
          <p:cNvPr id="598" name="Google Shape;598;p46"/>
          <p:cNvSpPr/>
          <p:nvPr/>
        </p:nvSpPr>
        <p:spPr>
          <a:xfrm>
            <a:off x="0" y="8381790"/>
            <a:ext cx="18288000" cy="2331720"/>
          </a:xfrm>
          <a:custGeom>
            <a:rect b="b" l="l" r="r" t="t"/>
            <a:pathLst>
              <a:path extrusionOk="0" h="2331720" w="18288000">
                <a:moveTo>
                  <a:pt x="0" y="0"/>
                </a:moveTo>
                <a:lnTo>
                  <a:pt x="18288000" y="0"/>
                </a:lnTo>
                <a:lnTo>
                  <a:pt x="18288000" y="2331720"/>
                </a:lnTo>
                <a:lnTo>
                  <a:pt x="0" y="2331720"/>
                </a:lnTo>
                <a:lnTo>
                  <a:pt x="0" y="0"/>
                </a:lnTo>
                <a:close/>
              </a:path>
            </a:pathLst>
          </a:custGeom>
          <a:blipFill rotWithShape="1">
            <a:blip r:embed="rId3">
              <a:alphaModFix/>
            </a:blip>
            <a:stretch>
              <a:fillRect b="0" l="0" r="0" t="0"/>
            </a:stretch>
          </a:blipFill>
          <a:ln>
            <a:noFill/>
          </a:ln>
        </p:spPr>
      </p:sp>
      <p:sp>
        <p:nvSpPr>
          <p:cNvPr id="599" name="Google Shape;599;p46"/>
          <p:cNvSpPr txBox="1"/>
          <p:nvPr/>
        </p:nvSpPr>
        <p:spPr>
          <a:xfrm>
            <a:off x="680383" y="2625833"/>
            <a:ext cx="16927234" cy="3535682"/>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8400" u="none" cap="none" strike="noStrike">
                <a:solidFill>
                  <a:srgbClr val="FFFFFF"/>
                </a:solidFill>
                <a:latin typeface="Arial"/>
                <a:ea typeface="Arial"/>
                <a:cs typeface="Arial"/>
                <a:sym typeface="Arial"/>
              </a:rPr>
              <a:t>You can’t go back and change the beginning, but you can start where you are and change the ending.</a:t>
            </a:r>
            <a:endParaRPr/>
          </a:p>
        </p:txBody>
      </p:sp>
      <p:sp>
        <p:nvSpPr>
          <p:cNvPr id="600" name="Google Shape;600;p46"/>
          <p:cNvSpPr txBox="1"/>
          <p:nvPr/>
        </p:nvSpPr>
        <p:spPr>
          <a:xfrm>
            <a:off x="5978732" y="6928815"/>
            <a:ext cx="6330537" cy="44830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600" u="none" cap="none" strike="noStrike">
                <a:solidFill>
                  <a:srgbClr val="FFFFFF"/>
                </a:solidFill>
                <a:latin typeface="Arial"/>
                <a:ea typeface="Arial"/>
                <a:cs typeface="Arial"/>
                <a:sym typeface="Arial"/>
              </a:rPr>
              <a:t>C.S. LEWIS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47"/>
          <p:cNvSpPr txBox="1"/>
          <p:nvPr/>
        </p:nvSpPr>
        <p:spPr>
          <a:xfrm>
            <a:off x="1222225" y="746900"/>
            <a:ext cx="15990600" cy="388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Livvic"/>
                <a:ea typeface="Livvic"/>
                <a:cs typeface="Livvic"/>
                <a:sym typeface="Livvic"/>
              </a:rPr>
              <a:t>These slides have been produced in </a:t>
            </a:r>
            <a:r>
              <a:rPr lang="en-US" sz="3200">
                <a:solidFill>
                  <a:schemeClr val="dk1"/>
                </a:solidFill>
                <a:latin typeface="Livvic"/>
                <a:ea typeface="Livvic"/>
                <a:cs typeface="Livvic"/>
                <a:sym typeface="Livvic"/>
              </a:rPr>
              <a:t>collaboration and </a:t>
            </a:r>
            <a:r>
              <a:rPr lang="en-US" sz="3200">
                <a:solidFill>
                  <a:schemeClr val="dk1"/>
                </a:solidFill>
                <a:latin typeface="Livvic"/>
                <a:ea typeface="Livvic"/>
                <a:cs typeface="Livvic"/>
                <a:sym typeface="Livvic"/>
              </a:rPr>
              <a:t> with resources provided by Smartphone free childhood and PAPAYA Talks.</a:t>
            </a:r>
            <a:endParaRPr sz="3200">
              <a:solidFill>
                <a:schemeClr val="dk1"/>
              </a:solidFill>
              <a:latin typeface="Livvic"/>
              <a:ea typeface="Livvic"/>
              <a:cs typeface="Livvic"/>
              <a:sym typeface="Livvic"/>
            </a:endParaRPr>
          </a:p>
          <a:p>
            <a:pPr indent="0" lvl="0" marL="0" rtl="0" algn="l">
              <a:spcBef>
                <a:spcPts val="0"/>
              </a:spcBef>
              <a:spcAft>
                <a:spcPts val="0"/>
              </a:spcAft>
              <a:buNone/>
            </a:pPr>
            <a:r>
              <a:t/>
            </a:r>
            <a:endParaRPr sz="3200">
              <a:solidFill>
                <a:schemeClr val="dk1"/>
              </a:solidFill>
              <a:latin typeface="Livvic"/>
              <a:ea typeface="Livvic"/>
              <a:cs typeface="Livvic"/>
              <a:sym typeface="Livvic"/>
            </a:endParaRPr>
          </a:p>
          <a:p>
            <a:pPr indent="0" lvl="0" marL="0" rtl="0" algn="l">
              <a:spcBef>
                <a:spcPts val="0"/>
              </a:spcBef>
              <a:spcAft>
                <a:spcPts val="0"/>
              </a:spcAft>
              <a:buNone/>
            </a:pPr>
            <a:r>
              <a:rPr lang="en-US" sz="3200">
                <a:solidFill>
                  <a:schemeClr val="dk1"/>
                </a:solidFill>
                <a:latin typeface="Livvic"/>
                <a:ea typeface="Livvic"/>
                <a:cs typeface="Livvic"/>
                <a:sym typeface="Livvic"/>
              </a:rPr>
              <a:t>For more information about PAPAYA Talks please use </a:t>
            </a:r>
            <a:r>
              <a:rPr lang="en-US" sz="3200">
                <a:solidFill>
                  <a:schemeClr val="dk1"/>
                </a:solidFill>
                <a:latin typeface="Livvic"/>
                <a:ea typeface="Livvic"/>
                <a:cs typeface="Livvic"/>
                <a:sym typeface="Livvic"/>
              </a:rPr>
              <a:t>the</a:t>
            </a:r>
            <a:r>
              <a:rPr lang="en-US" sz="3200">
                <a:solidFill>
                  <a:schemeClr val="dk1"/>
                </a:solidFill>
                <a:latin typeface="Livvic"/>
                <a:ea typeface="Livvic"/>
                <a:cs typeface="Livvic"/>
                <a:sym typeface="Livvic"/>
              </a:rPr>
              <a:t> </a:t>
            </a:r>
            <a:r>
              <a:rPr lang="en-US" sz="3200" u="sng">
                <a:solidFill>
                  <a:schemeClr val="hlink"/>
                </a:solidFill>
                <a:latin typeface="Livvic"/>
                <a:ea typeface="Livvic"/>
                <a:cs typeface="Livvic"/>
                <a:sym typeface="Livvic"/>
                <a:hlinkClick r:id="rId3"/>
              </a:rPr>
              <a:t>link:</a:t>
            </a:r>
            <a:endParaRPr sz="3200">
              <a:solidFill>
                <a:schemeClr val="dk1"/>
              </a:solidFill>
              <a:latin typeface="Livvic"/>
              <a:ea typeface="Livvic"/>
              <a:cs typeface="Livvic"/>
              <a:sym typeface="Livvic"/>
            </a:endParaRPr>
          </a:p>
          <a:p>
            <a:pPr indent="0" lvl="0" marL="0" rtl="0" algn="l">
              <a:spcBef>
                <a:spcPts val="0"/>
              </a:spcBef>
              <a:spcAft>
                <a:spcPts val="0"/>
              </a:spcAft>
              <a:buNone/>
            </a:pPr>
            <a:r>
              <a:t/>
            </a:r>
            <a:endParaRPr sz="3200">
              <a:solidFill>
                <a:schemeClr val="dk1"/>
              </a:solidFill>
              <a:latin typeface="Livvic"/>
              <a:ea typeface="Livvic"/>
              <a:cs typeface="Livvic"/>
              <a:sym typeface="Livvic"/>
            </a:endParaRPr>
          </a:p>
          <a:p>
            <a:pPr indent="0" lvl="0" marL="0" rtl="0" algn="l">
              <a:spcBef>
                <a:spcPts val="0"/>
              </a:spcBef>
              <a:spcAft>
                <a:spcPts val="0"/>
              </a:spcAft>
              <a:buNone/>
            </a:pPr>
            <a:r>
              <a:t/>
            </a:r>
            <a:endParaRPr sz="3200">
              <a:solidFill>
                <a:schemeClr val="dk1"/>
              </a:solidFill>
              <a:latin typeface="Livvic"/>
              <a:ea typeface="Livvic"/>
              <a:cs typeface="Livvic"/>
              <a:sym typeface="Livvic"/>
            </a:endParaRPr>
          </a:p>
          <a:p>
            <a:pPr indent="0" lvl="0" marL="0" rtl="0" algn="l">
              <a:spcBef>
                <a:spcPts val="0"/>
              </a:spcBef>
              <a:spcAft>
                <a:spcPts val="0"/>
              </a:spcAft>
              <a:buNone/>
            </a:pPr>
            <a:r>
              <a:rPr lang="en-US" sz="3200">
                <a:solidFill>
                  <a:schemeClr val="dk1"/>
                </a:solidFill>
                <a:latin typeface="Livvic"/>
                <a:ea typeface="Livvic"/>
                <a:cs typeface="Livvic"/>
                <a:sym typeface="Livvic"/>
              </a:rPr>
              <a:t>For more </a:t>
            </a:r>
            <a:r>
              <a:rPr lang="en-US" sz="3200">
                <a:solidFill>
                  <a:schemeClr val="dk1"/>
                </a:solidFill>
                <a:latin typeface="Livvic"/>
                <a:ea typeface="Livvic"/>
                <a:cs typeface="Livvic"/>
                <a:sym typeface="Livvic"/>
              </a:rPr>
              <a:t>information</a:t>
            </a:r>
            <a:r>
              <a:rPr lang="en-US" sz="3200">
                <a:solidFill>
                  <a:schemeClr val="dk1"/>
                </a:solidFill>
                <a:latin typeface="Livvic"/>
                <a:ea typeface="Livvic"/>
                <a:cs typeface="Livvic"/>
                <a:sym typeface="Livvic"/>
              </a:rPr>
              <a:t> about Smartphone Free </a:t>
            </a:r>
            <a:r>
              <a:rPr lang="en-US" sz="3200">
                <a:solidFill>
                  <a:schemeClr val="dk1"/>
                </a:solidFill>
                <a:latin typeface="Livvic"/>
                <a:ea typeface="Livvic"/>
                <a:cs typeface="Livvic"/>
                <a:sym typeface="Livvic"/>
              </a:rPr>
              <a:t>Childhood</a:t>
            </a:r>
            <a:r>
              <a:rPr lang="en-US" sz="3200">
                <a:solidFill>
                  <a:schemeClr val="dk1"/>
                </a:solidFill>
                <a:latin typeface="Livvic"/>
                <a:ea typeface="Livvic"/>
                <a:cs typeface="Livvic"/>
                <a:sym typeface="Livvic"/>
              </a:rPr>
              <a:t> please click the </a:t>
            </a:r>
            <a:r>
              <a:rPr lang="en-US" sz="3200" u="sng">
                <a:solidFill>
                  <a:schemeClr val="hlink"/>
                </a:solidFill>
                <a:latin typeface="Livvic"/>
                <a:ea typeface="Livvic"/>
                <a:cs typeface="Livvic"/>
                <a:sym typeface="Livvic"/>
                <a:hlinkClick r:id="rId4"/>
              </a:rPr>
              <a:t>link.</a:t>
            </a:r>
            <a:endParaRPr sz="3200">
              <a:solidFill>
                <a:schemeClr val="dk1"/>
              </a:solidFill>
              <a:latin typeface="Livvic"/>
              <a:ea typeface="Livvic"/>
              <a:cs typeface="Livvic"/>
              <a:sym typeface="Livvic"/>
            </a:endParaRPr>
          </a:p>
        </p:txBody>
      </p:sp>
      <p:pic>
        <p:nvPicPr>
          <p:cNvPr id="606" name="Google Shape;606;p47"/>
          <p:cNvPicPr preferRelativeResize="0"/>
          <p:nvPr/>
        </p:nvPicPr>
        <p:blipFill>
          <a:blip r:embed="rId5">
            <a:alphaModFix/>
          </a:blip>
          <a:stretch>
            <a:fillRect/>
          </a:stretch>
        </p:blipFill>
        <p:spPr>
          <a:xfrm>
            <a:off x="152400" y="4786700"/>
            <a:ext cx="8630769" cy="5347899"/>
          </a:xfrm>
          <a:prstGeom prst="rect">
            <a:avLst/>
          </a:prstGeom>
          <a:noFill/>
          <a:ln>
            <a:noFill/>
          </a:ln>
        </p:spPr>
      </p:pic>
      <p:pic>
        <p:nvPicPr>
          <p:cNvPr id="607" name="Google Shape;607;p47"/>
          <p:cNvPicPr preferRelativeResize="0"/>
          <p:nvPr/>
        </p:nvPicPr>
        <p:blipFill>
          <a:blip r:embed="rId6">
            <a:alphaModFix/>
          </a:blip>
          <a:stretch>
            <a:fillRect/>
          </a:stretch>
        </p:blipFill>
        <p:spPr>
          <a:xfrm>
            <a:off x="8935590" y="5092250"/>
            <a:ext cx="9240050" cy="4312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6" name="Shape 126"/>
        <p:cNvGrpSpPr/>
        <p:nvPr/>
      </p:nvGrpSpPr>
      <p:grpSpPr>
        <a:xfrm>
          <a:off x="0" y="0"/>
          <a:ext cx="0" cy="0"/>
          <a:chOff x="0" y="0"/>
          <a:chExt cx="0" cy="0"/>
        </a:xfrm>
      </p:grpSpPr>
      <p:sp>
        <p:nvSpPr>
          <p:cNvPr id="127" name="Google Shape;127;p18"/>
          <p:cNvSpPr/>
          <p:nvPr/>
        </p:nvSpPr>
        <p:spPr>
          <a:xfrm>
            <a:off x="2789600" y="3117450"/>
            <a:ext cx="4059000" cy="3325800"/>
          </a:xfrm>
          <a:prstGeom prst="roundRect">
            <a:avLst>
              <a:gd fmla="val 5801" name="adj"/>
            </a:avLst>
          </a:prstGeom>
          <a:solidFill>
            <a:srgbClr val="05E085"/>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cxnSp>
        <p:nvCxnSpPr>
          <p:cNvPr id="128" name="Google Shape;128;p18"/>
          <p:cNvCxnSpPr/>
          <p:nvPr/>
        </p:nvCxnSpPr>
        <p:spPr>
          <a:xfrm rot="10800000">
            <a:off x="8850050" y="2274500"/>
            <a:ext cx="0" cy="6721200"/>
          </a:xfrm>
          <a:prstGeom prst="straightConnector1">
            <a:avLst/>
          </a:prstGeom>
          <a:noFill/>
          <a:ln cap="flat" cmpd="sng" w="19050">
            <a:solidFill>
              <a:srgbClr val="00353F">
                <a:alpha val="10980"/>
              </a:srgbClr>
            </a:solidFill>
            <a:prstDash val="solid"/>
            <a:miter lim="400000"/>
            <a:headEnd len="sm" w="sm" type="none"/>
            <a:tailEnd len="sm" w="sm" type="none"/>
          </a:ln>
        </p:spPr>
      </p:cxnSp>
      <p:sp>
        <p:nvSpPr>
          <p:cNvPr id="129" name="Google Shape;129;p18"/>
          <p:cNvSpPr txBox="1"/>
          <p:nvPr/>
        </p:nvSpPr>
        <p:spPr>
          <a:xfrm>
            <a:off x="1826550" y="729550"/>
            <a:ext cx="15711000" cy="785100"/>
          </a:xfrm>
          <a:prstGeom prst="rect">
            <a:avLst/>
          </a:prstGeom>
          <a:noFill/>
          <a:ln>
            <a:noFill/>
          </a:ln>
        </p:spPr>
        <p:txBody>
          <a:bodyPr anchorCtr="0" anchor="ctr" bIns="38100" lIns="38100" spcFirstLastPara="1" rIns="38100" wrap="square" tIns="38100">
            <a:spAutoFit/>
          </a:bodyPr>
          <a:lstStyle/>
          <a:p>
            <a:pPr indent="0" lvl="0" marL="0" marR="0" rtl="0" algn="ctr">
              <a:lnSpc>
                <a:spcPct val="100000"/>
              </a:lnSpc>
              <a:spcBef>
                <a:spcPts val="0"/>
              </a:spcBef>
              <a:spcAft>
                <a:spcPts val="0"/>
              </a:spcAft>
              <a:buClr>
                <a:srgbClr val="00353F"/>
              </a:buClr>
              <a:buSzPts val="4600"/>
              <a:buFont typeface="Arial"/>
              <a:buNone/>
            </a:pPr>
            <a:r>
              <a:rPr lang="en-US" sz="4600">
                <a:solidFill>
                  <a:srgbClr val="00353F"/>
                </a:solidFill>
                <a:latin typeface="Montserrat ExtraBold"/>
                <a:ea typeface="Montserrat ExtraBold"/>
                <a:cs typeface="Montserrat ExtraBold"/>
                <a:sym typeface="Montserrat ExtraBold"/>
              </a:rPr>
              <a:t>THEY’RE NOT REALLY ‘PHONES’ AT ALL</a:t>
            </a:r>
            <a:endParaRPr sz="1000">
              <a:latin typeface="Montserrat ExtraBold"/>
              <a:ea typeface="Montserrat ExtraBold"/>
              <a:cs typeface="Montserrat ExtraBold"/>
              <a:sym typeface="Montserrat ExtraBold"/>
            </a:endParaRPr>
          </a:p>
        </p:txBody>
      </p:sp>
      <p:sp>
        <p:nvSpPr>
          <p:cNvPr id="130" name="Google Shape;130;p18"/>
          <p:cNvSpPr txBox="1"/>
          <p:nvPr/>
        </p:nvSpPr>
        <p:spPr>
          <a:xfrm>
            <a:off x="2117601" y="7237900"/>
            <a:ext cx="5403000" cy="692700"/>
          </a:xfrm>
          <a:prstGeom prst="rect">
            <a:avLst/>
          </a:prstGeom>
          <a:noFill/>
          <a:ln>
            <a:noFill/>
          </a:ln>
        </p:spPr>
        <p:txBody>
          <a:bodyPr anchorCtr="0" anchor="ctr" bIns="38100" lIns="38100" spcFirstLastPara="1" rIns="38100" wrap="square" tIns="38100">
            <a:spAutoFit/>
          </a:bodyPr>
          <a:lstStyle/>
          <a:p>
            <a:pPr indent="0" lvl="0" marL="0" marR="0" rtl="0" algn="ctr">
              <a:lnSpc>
                <a:spcPct val="120000"/>
              </a:lnSpc>
              <a:spcBef>
                <a:spcPts val="0"/>
              </a:spcBef>
              <a:spcAft>
                <a:spcPts val="0"/>
              </a:spcAft>
              <a:buClr>
                <a:srgbClr val="00353F"/>
              </a:buClr>
              <a:buSzPts val="2200"/>
              <a:buFont typeface="Arial"/>
              <a:buNone/>
            </a:pPr>
            <a:r>
              <a:rPr lang="en-US" sz="4000">
                <a:solidFill>
                  <a:srgbClr val="09CF7D"/>
                </a:solidFill>
                <a:latin typeface="Montserrat ExtraBold"/>
                <a:ea typeface="Montserrat ExtraBold"/>
                <a:cs typeface="Montserrat ExtraBold"/>
                <a:sym typeface="Montserrat ExtraBold"/>
              </a:rPr>
              <a:t>MOBILE PHONE</a:t>
            </a:r>
            <a:endParaRPr sz="4000">
              <a:solidFill>
                <a:srgbClr val="09CF7D"/>
              </a:solidFill>
              <a:latin typeface="Montserrat Medium"/>
              <a:ea typeface="Montserrat Medium"/>
              <a:cs typeface="Montserrat Medium"/>
              <a:sym typeface="Montserrat Medium"/>
            </a:endParaRPr>
          </a:p>
        </p:txBody>
      </p:sp>
      <p:sp>
        <p:nvSpPr>
          <p:cNvPr id="131" name="Google Shape;131;p18"/>
          <p:cNvSpPr txBox="1"/>
          <p:nvPr/>
        </p:nvSpPr>
        <p:spPr>
          <a:xfrm>
            <a:off x="1369450" y="8206300"/>
            <a:ext cx="6704400" cy="507900"/>
          </a:xfrm>
          <a:prstGeom prst="rect">
            <a:avLst/>
          </a:prstGeom>
          <a:noFill/>
          <a:ln>
            <a:noFill/>
          </a:ln>
        </p:spPr>
        <p:txBody>
          <a:bodyPr anchorCtr="0" anchor="ctr" bIns="38100" lIns="38100" spcFirstLastPara="1" rIns="38100" wrap="square" tIns="38100">
            <a:spAutoFit/>
          </a:bodyPr>
          <a:lstStyle/>
          <a:p>
            <a:pPr indent="0" lvl="0" marL="0" marR="0" rtl="0" algn="ctr">
              <a:lnSpc>
                <a:spcPct val="120000"/>
              </a:lnSpc>
              <a:spcBef>
                <a:spcPts val="0"/>
              </a:spcBef>
              <a:spcAft>
                <a:spcPts val="0"/>
              </a:spcAft>
              <a:buClr>
                <a:srgbClr val="00353F"/>
              </a:buClr>
              <a:buSzPts val="2200"/>
              <a:buFont typeface="Arial"/>
              <a:buNone/>
            </a:pPr>
            <a:r>
              <a:rPr lang="en-US" sz="2800">
                <a:solidFill>
                  <a:srgbClr val="00353F"/>
                </a:solidFill>
                <a:latin typeface="Epilogue Medium"/>
                <a:ea typeface="Epilogue Medium"/>
                <a:cs typeface="Epilogue Medium"/>
                <a:sym typeface="Epilogue Medium"/>
              </a:rPr>
              <a:t>Make calls, send texts, play Snake</a:t>
            </a:r>
            <a:endParaRPr sz="2800">
              <a:latin typeface="Montserrat Medium"/>
              <a:ea typeface="Montserrat Medium"/>
              <a:cs typeface="Montserrat Medium"/>
              <a:sym typeface="Montserrat Medium"/>
            </a:endParaRPr>
          </a:p>
        </p:txBody>
      </p:sp>
      <p:sp>
        <p:nvSpPr>
          <p:cNvPr id="132" name="Google Shape;132;p18"/>
          <p:cNvSpPr txBox="1"/>
          <p:nvPr/>
        </p:nvSpPr>
        <p:spPr>
          <a:xfrm>
            <a:off x="9626249" y="7237900"/>
            <a:ext cx="7911600" cy="21702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SzPts val="2200"/>
              <a:buFont typeface="Arial"/>
              <a:buNone/>
            </a:pPr>
            <a:r>
              <a:rPr lang="en-US" sz="4000">
                <a:solidFill>
                  <a:srgbClr val="09CF7D"/>
                </a:solidFill>
                <a:latin typeface="Montserrat ExtraBold"/>
                <a:ea typeface="Montserrat ExtraBold"/>
                <a:cs typeface="Montserrat ExtraBold"/>
                <a:sym typeface="Montserrat ExtraBold"/>
              </a:rPr>
              <a:t>POCKET SUPERCOMPUTER</a:t>
            </a:r>
            <a:endParaRPr sz="4000">
              <a:solidFill>
                <a:srgbClr val="09CF7D"/>
              </a:solidFill>
              <a:latin typeface="Montserrat ExtraBold"/>
              <a:ea typeface="Montserrat ExtraBold"/>
              <a:cs typeface="Montserrat ExtraBold"/>
              <a:sym typeface="Montserrat ExtraBold"/>
            </a:endParaRPr>
          </a:p>
          <a:p>
            <a:pPr indent="0" lvl="0" marL="0" rtl="0" algn="ctr">
              <a:lnSpc>
                <a:spcPct val="120000"/>
              </a:lnSpc>
              <a:spcBef>
                <a:spcPts val="0"/>
              </a:spcBef>
              <a:spcAft>
                <a:spcPts val="0"/>
              </a:spcAft>
              <a:buClr>
                <a:schemeClr val="dk1"/>
              </a:buClr>
              <a:buSzPts val="2200"/>
              <a:buFont typeface="Arial"/>
              <a:buNone/>
            </a:pPr>
            <a:r>
              <a:t/>
            </a:r>
            <a:endParaRPr sz="4000">
              <a:solidFill>
                <a:srgbClr val="02BD6F"/>
              </a:solidFill>
              <a:latin typeface="Montserrat ExtraBold"/>
              <a:ea typeface="Montserrat ExtraBold"/>
              <a:cs typeface="Montserrat ExtraBold"/>
              <a:sym typeface="Montserrat ExtraBold"/>
            </a:endParaRPr>
          </a:p>
          <a:p>
            <a:pPr indent="0" lvl="0" marL="0" marR="0" rtl="0" algn="ctr">
              <a:lnSpc>
                <a:spcPct val="120000"/>
              </a:lnSpc>
              <a:spcBef>
                <a:spcPts val="0"/>
              </a:spcBef>
              <a:spcAft>
                <a:spcPts val="0"/>
              </a:spcAft>
              <a:buClr>
                <a:srgbClr val="00353F"/>
              </a:buClr>
              <a:buSzPts val="2200"/>
              <a:buFont typeface="Arial"/>
              <a:buNone/>
            </a:pPr>
            <a:r>
              <a:t/>
            </a:r>
            <a:endParaRPr sz="4000">
              <a:solidFill>
                <a:srgbClr val="02BD6F"/>
              </a:solidFill>
              <a:latin typeface="Montserrat ExtraBold"/>
              <a:ea typeface="Montserrat ExtraBold"/>
              <a:cs typeface="Montserrat ExtraBold"/>
              <a:sym typeface="Montserrat ExtraBold"/>
            </a:endParaRPr>
          </a:p>
        </p:txBody>
      </p:sp>
      <p:sp>
        <p:nvSpPr>
          <p:cNvPr id="133" name="Google Shape;133;p18"/>
          <p:cNvSpPr txBox="1"/>
          <p:nvPr/>
        </p:nvSpPr>
        <p:spPr>
          <a:xfrm>
            <a:off x="9564400" y="8206300"/>
            <a:ext cx="7744200" cy="1542300"/>
          </a:xfrm>
          <a:prstGeom prst="rect">
            <a:avLst/>
          </a:prstGeom>
          <a:noFill/>
          <a:ln>
            <a:noFill/>
          </a:ln>
        </p:spPr>
        <p:txBody>
          <a:bodyPr anchorCtr="0" anchor="ctr" bIns="38100" lIns="38100" spcFirstLastPara="1" rIns="38100" wrap="square" tIns="38100">
            <a:spAutoFit/>
          </a:bodyPr>
          <a:lstStyle/>
          <a:p>
            <a:pPr indent="0" lvl="0" marL="0" rtl="0" algn="ctr">
              <a:lnSpc>
                <a:spcPct val="120000"/>
              </a:lnSpc>
              <a:spcBef>
                <a:spcPts val="0"/>
              </a:spcBef>
              <a:spcAft>
                <a:spcPts val="0"/>
              </a:spcAft>
              <a:buClr>
                <a:schemeClr val="dk1"/>
              </a:buClr>
              <a:buSzPts val="2200"/>
              <a:buFont typeface="Arial"/>
              <a:buNone/>
            </a:pPr>
            <a:r>
              <a:rPr lang="en-US" sz="2800">
                <a:solidFill>
                  <a:srgbClr val="00353F"/>
                </a:solidFill>
                <a:latin typeface="Epilogue Medium"/>
                <a:ea typeface="Epilogue Medium"/>
                <a:cs typeface="Epilogue Medium"/>
                <a:sym typeface="Epilogue Medium"/>
              </a:rPr>
              <a:t>24/7 access to the internet in your pocket</a:t>
            </a:r>
            <a:endParaRPr sz="2800">
              <a:solidFill>
                <a:srgbClr val="00353F"/>
              </a:solidFill>
              <a:latin typeface="Epilogue Medium"/>
              <a:ea typeface="Epilogue Medium"/>
              <a:cs typeface="Epilogue Medium"/>
              <a:sym typeface="Epilogue Medium"/>
            </a:endParaRPr>
          </a:p>
          <a:p>
            <a:pPr indent="0" lvl="0" marL="0" rtl="0" algn="ctr">
              <a:lnSpc>
                <a:spcPct val="120000"/>
              </a:lnSpc>
              <a:spcBef>
                <a:spcPts val="0"/>
              </a:spcBef>
              <a:spcAft>
                <a:spcPts val="0"/>
              </a:spcAft>
              <a:buClr>
                <a:schemeClr val="dk1"/>
              </a:buClr>
              <a:buSzPts val="2200"/>
              <a:buFont typeface="Arial"/>
              <a:buNone/>
            </a:pPr>
            <a:r>
              <a:t/>
            </a:r>
            <a:endParaRPr sz="2800">
              <a:solidFill>
                <a:srgbClr val="00353F"/>
              </a:solidFill>
              <a:latin typeface="Epilogue Medium"/>
              <a:ea typeface="Epilogue Medium"/>
              <a:cs typeface="Epilogue Medium"/>
              <a:sym typeface="Epilogue Medium"/>
            </a:endParaRPr>
          </a:p>
          <a:p>
            <a:pPr indent="0" lvl="0" marL="0" marR="0" rtl="0" algn="ctr">
              <a:lnSpc>
                <a:spcPct val="120000"/>
              </a:lnSpc>
              <a:spcBef>
                <a:spcPts val="0"/>
              </a:spcBef>
              <a:spcAft>
                <a:spcPts val="0"/>
              </a:spcAft>
              <a:buClr>
                <a:srgbClr val="00353F"/>
              </a:buClr>
              <a:buSzPts val="2200"/>
              <a:buFont typeface="Arial"/>
              <a:buNone/>
            </a:pPr>
            <a:r>
              <a:t/>
            </a:r>
            <a:endParaRPr sz="2800">
              <a:solidFill>
                <a:srgbClr val="00353F"/>
              </a:solidFill>
              <a:latin typeface="Epilogue Medium"/>
              <a:ea typeface="Epilogue Medium"/>
              <a:cs typeface="Epilogue Medium"/>
              <a:sym typeface="Epilogue Medium"/>
            </a:endParaRPr>
          </a:p>
        </p:txBody>
      </p:sp>
      <p:sp>
        <p:nvSpPr>
          <p:cNvPr id="134" name="Google Shape;134;p18"/>
          <p:cNvSpPr/>
          <p:nvPr/>
        </p:nvSpPr>
        <p:spPr>
          <a:xfrm>
            <a:off x="11321450" y="3117450"/>
            <a:ext cx="4059000" cy="3325800"/>
          </a:xfrm>
          <a:prstGeom prst="roundRect">
            <a:avLst>
              <a:gd fmla="val 5801" name="adj"/>
            </a:avLst>
          </a:prstGeom>
          <a:solidFill>
            <a:srgbClr val="05E085"/>
          </a:solidFill>
          <a:ln>
            <a:noFill/>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pic>
        <p:nvPicPr>
          <p:cNvPr id="135" name="Google Shape;135;p18"/>
          <p:cNvPicPr preferRelativeResize="0"/>
          <p:nvPr/>
        </p:nvPicPr>
        <p:blipFill rotWithShape="1">
          <a:blip r:embed="rId3">
            <a:alphaModFix/>
          </a:blip>
          <a:srcRect b="0" l="0" r="0" t="0"/>
          <a:stretch/>
        </p:blipFill>
        <p:spPr>
          <a:xfrm>
            <a:off x="12015004" y="2391322"/>
            <a:ext cx="2890350" cy="4528257"/>
          </a:xfrm>
          <a:prstGeom prst="rect">
            <a:avLst/>
          </a:prstGeom>
          <a:noFill/>
          <a:ln>
            <a:noFill/>
          </a:ln>
          <a:effectLst>
            <a:outerShdw blurRad="1400175" rotWithShape="0" algn="bl" dir="3540000" dist="476250">
              <a:srgbClr val="000000">
                <a:alpha val="14000"/>
              </a:srgbClr>
            </a:outerShdw>
          </a:effectLst>
        </p:spPr>
      </p:pic>
      <p:pic>
        <p:nvPicPr>
          <p:cNvPr id="136" name="Google Shape;136;p18"/>
          <p:cNvPicPr preferRelativeResize="0"/>
          <p:nvPr/>
        </p:nvPicPr>
        <p:blipFill rotWithShape="1">
          <a:blip r:embed="rId4">
            <a:alphaModFix/>
          </a:blip>
          <a:srcRect b="0" l="0" r="0" t="0"/>
          <a:stretch/>
        </p:blipFill>
        <p:spPr>
          <a:xfrm>
            <a:off x="3168540" y="2516200"/>
            <a:ext cx="3106220" cy="4528300"/>
          </a:xfrm>
          <a:prstGeom prst="rect">
            <a:avLst/>
          </a:prstGeom>
          <a:noFill/>
          <a:ln>
            <a:noFill/>
          </a:ln>
          <a:effectLst>
            <a:outerShdw blurRad="1114425" rotWithShape="0" algn="bl" dir="2520000" dist="419100">
              <a:srgbClr val="000000">
                <a:alpha val="19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9"/>
          <p:cNvSpPr txBox="1"/>
          <p:nvPr/>
        </p:nvSpPr>
        <p:spPr>
          <a:xfrm>
            <a:off x="3955225" y="560175"/>
            <a:ext cx="10745400" cy="151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6400">
                <a:solidFill>
                  <a:schemeClr val="dk1"/>
                </a:solidFill>
                <a:latin typeface="Livvic"/>
                <a:ea typeface="Livvic"/>
                <a:cs typeface="Livvic"/>
                <a:sym typeface="Livvic"/>
              </a:rPr>
              <a:t>Screen Time</a:t>
            </a:r>
            <a:endParaRPr b="1" sz="6400">
              <a:solidFill>
                <a:schemeClr val="dk1"/>
              </a:solidFill>
              <a:latin typeface="Livvic"/>
              <a:ea typeface="Livvic"/>
              <a:cs typeface="Livvic"/>
              <a:sym typeface="Livvic"/>
            </a:endParaRPr>
          </a:p>
        </p:txBody>
      </p:sp>
      <p:grpSp>
        <p:nvGrpSpPr>
          <p:cNvPr id="142" name="Google Shape;142;p19"/>
          <p:cNvGrpSpPr/>
          <p:nvPr/>
        </p:nvGrpSpPr>
        <p:grpSpPr>
          <a:xfrm>
            <a:off x="129343" y="2909138"/>
            <a:ext cx="4069981" cy="5458423"/>
            <a:chOff x="0" y="-57150"/>
            <a:chExt cx="1071922" cy="1437600"/>
          </a:xfrm>
        </p:grpSpPr>
        <p:sp>
          <p:nvSpPr>
            <p:cNvPr id="143" name="Google Shape;143;p19"/>
            <p:cNvSpPr/>
            <p:nvPr/>
          </p:nvSpPr>
          <p:spPr>
            <a:xfrm>
              <a:off x="0" y="0"/>
              <a:ext cx="1071922" cy="1380384"/>
            </a:xfrm>
            <a:custGeom>
              <a:rect b="b" l="l" r="r" t="t"/>
              <a:pathLst>
                <a:path extrusionOk="0" h="1380384" w="1071922">
                  <a:moveTo>
                    <a:pt x="97013" y="0"/>
                  </a:moveTo>
                  <a:lnTo>
                    <a:pt x="974909" y="0"/>
                  </a:lnTo>
                  <a:cubicBezTo>
                    <a:pt x="1000638" y="0"/>
                    <a:pt x="1025314" y="10221"/>
                    <a:pt x="1043507" y="28414"/>
                  </a:cubicBezTo>
                  <a:cubicBezTo>
                    <a:pt x="1061701" y="46608"/>
                    <a:pt x="1071922" y="71283"/>
                    <a:pt x="1071922" y="97013"/>
                  </a:cubicBezTo>
                  <a:lnTo>
                    <a:pt x="1071922" y="1283371"/>
                  </a:lnTo>
                  <a:cubicBezTo>
                    <a:pt x="1071922" y="1309101"/>
                    <a:pt x="1061701" y="1333776"/>
                    <a:pt x="1043507" y="1351970"/>
                  </a:cubicBezTo>
                  <a:cubicBezTo>
                    <a:pt x="1025314" y="1370163"/>
                    <a:pt x="1000638" y="1380384"/>
                    <a:pt x="974909" y="1380384"/>
                  </a:cubicBezTo>
                  <a:lnTo>
                    <a:pt x="97013" y="1380384"/>
                  </a:lnTo>
                  <a:cubicBezTo>
                    <a:pt x="71283" y="1380384"/>
                    <a:pt x="46608" y="1370163"/>
                    <a:pt x="28414" y="1351970"/>
                  </a:cubicBezTo>
                  <a:cubicBezTo>
                    <a:pt x="10221" y="1333776"/>
                    <a:pt x="0" y="1309101"/>
                    <a:pt x="0" y="1283371"/>
                  </a:cubicBezTo>
                  <a:lnTo>
                    <a:pt x="0" y="97013"/>
                  </a:lnTo>
                  <a:cubicBezTo>
                    <a:pt x="0" y="71283"/>
                    <a:pt x="10221" y="46608"/>
                    <a:pt x="28414" y="28414"/>
                  </a:cubicBezTo>
                  <a:cubicBezTo>
                    <a:pt x="46608" y="10221"/>
                    <a:pt x="71283" y="0"/>
                    <a:pt x="97013" y="0"/>
                  </a:cubicBezTo>
                  <a:close/>
                </a:path>
              </a:pathLst>
            </a:custGeom>
            <a:solidFill>
              <a:srgbClr val="2C31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9"/>
            <p:cNvSpPr txBox="1"/>
            <p:nvPr/>
          </p:nvSpPr>
          <p:spPr>
            <a:xfrm>
              <a:off x="0" y="-57150"/>
              <a:ext cx="1071900" cy="1437600"/>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5" name="Google Shape;145;p19"/>
          <p:cNvSpPr txBox="1"/>
          <p:nvPr/>
        </p:nvSpPr>
        <p:spPr>
          <a:xfrm>
            <a:off x="483725" y="3429000"/>
            <a:ext cx="3361200" cy="18165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Font typeface="Arial"/>
              <a:buNone/>
            </a:pPr>
            <a:r>
              <a:rPr lang="en-US" sz="3000">
                <a:solidFill>
                  <a:schemeClr val="lt1"/>
                </a:solidFill>
                <a:latin typeface="Livvic"/>
                <a:ea typeface="Livvic"/>
                <a:cs typeface="Livvic"/>
                <a:sym typeface="Livvic"/>
              </a:rPr>
              <a:t>The average amount</a:t>
            </a:r>
            <a:endParaRPr>
              <a:solidFill>
                <a:schemeClr val="dk1"/>
              </a:solidFill>
              <a:latin typeface="Livvic"/>
              <a:ea typeface="Livvic"/>
              <a:cs typeface="Livvic"/>
              <a:sym typeface="Livvic"/>
            </a:endParaRPr>
          </a:p>
          <a:p>
            <a:pPr indent="0" lvl="0" marL="0" rtl="0" algn="l">
              <a:lnSpc>
                <a:spcPct val="120000"/>
              </a:lnSpc>
              <a:spcBef>
                <a:spcPts val="0"/>
              </a:spcBef>
              <a:spcAft>
                <a:spcPts val="0"/>
              </a:spcAft>
              <a:buClr>
                <a:schemeClr val="dk1"/>
              </a:buClr>
              <a:buFont typeface="Arial"/>
              <a:buNone/>
            </a:pPr>
            <a:r>
              <a:rPr lang="en-US" sz="3000">
                <a:solidFill>
                  <a:schemeClr val="lt1"/>
                </a:solidFill>
                <a:latin typeface="Livvic"/>
                <a:ea typeface="Livvic"/>
                <a:cs typeface="Livvic"/>
                <a:sym typeface="Livvic"/>
              </a:rPr>
              <a:t>of time a teenager spends</a:t>
            </a:r>
            <a:endParaRPr>
              <a:solidFill>
                <a:schemeClr val="dk1"/>
              </a:solidFill>
              <a:latin typeface="Livvic"/>
              <a:ea typeface="Livvic"/>
              <a:cs typeface="Livvic"/>
              <a:sym typeface="Livvic"/>
            </a:endParaRPr>
          </a:p>
          <a:p>
            <a:pPr indent="0" lvl="0" marL="0" rtl="0" algn="l">
              <a:lnSpc>
                <a:spcPct val="120000"/>
              </a:lnSpc>
              <a:spcBef>
                <a:spcPts val="0"/>
              </a:spcBef>
              <a:spcAft>
                <a:spcPts val="0"/>
              </a:spcAft>
              <a:buNone/>
            </a:pPr>
            <a:r>
              <a:rPr lang="en-US" sz="3000">
                <a:solidFill>
                  <a:schemeClr val="lt1"/>
                </a:solidFill>
                <a:latin typeface="Livvic"/>
                <a:ea typeface="Livvic"/>
                <a:cs typeface="Livvic"/>
                <a:sym typeface="Livvic"/>
              </a:rPr>
              <a:t>online in the UK</a:t>
            </a:r>
            <a:endParaRPr sz="3000">
              <a:solidFill>
                <a:schemeClr val="lt1"/>
              </a:solidFill>
              <a:latin typeface="Livvic"/>
              <a:ea typeface="Livvic"/>
              <a:cs typeface="Livvic"/>
              <a:sym typeface="Livvic"/>
            </a:endParaRPr>
          </a:p>
          <a:p>
            <a:pPr indent="0" lvl="0" marL="0" rtl="0" algn="l">
              <a:lnSpc>
                <a:spcPct val="120000"/>
              </a:lnSpc>
              <a:spcBef>
                <a:spcPts val="0"/>
              </a:spcBef>
              <a:spcAft>
                <a:spcPts val="0"/>
              </a:spcAft>
              <a:buNone/>
            </a:pPr>
            <a:r>
              <a:t/>
            </a:r>
            <a:endParaRPr sz="3000">
              <a:solidFill>
                <a:schemeClr val="lt1"/>
              </a:solidFill>
              <a:latin typeface="Livvic"/>
              <a:ea typeface="Livvic"/>
              <a:cs typeface="Livvic"/>
              <a:sym typeface="Livvic"/>
            </a:endParaRPr>
          </a:p>
          <a:p>
            <a:pPr indent="0" lvl="0" marL="0" rtl="0" algn="l">
              <a:lnSpc>
                <a:spcPct val="120000"/>
              </a:lnSpc>
              <a:spcBef>
                <a:spcPts val="0"/>
              </a:spcBef>
              <a:spcAft>
                <a:spcPts val="0"/>
              </a:spcAft>
              <a:buClr>
                <a:schemeClr val="dk1"/>
              </a:buClr>
              <a:buFont typeface="Arial"/>
              <a:buNone/>
            </a:pPr>
            <a:r>
              <a:t/>
            </a:r>
            <a:endParaRPr sz="3000">
              <a:solidFill>
                <a:schemeClr val="lt1"/>
              </a:solidFill>
              <a:latin typeface="Livvic"/>
              <a:ea typeface="Livvic"/>
              <a:cs typeface="Livvic"/>
              <a:sym typeface="Livvic"/>
            </a:endParaRPr>
          </a:p>
          <a:p>
            <a:pPr indent="0" lvl="0" marL="0" rtl="0" algn="l">
              <a:spcBef>
                <a:spcPts val="0"/>
              </a:spcBef>
              <a:spcAft>
                <a:spcPts val="0"/>
              </a:spcAft>
              <a:buNone/>
            </a:pPr>
            <a:r>
              <a:t/>
            </a:r>
            <a:endParaRPr sz="3200">
              <a:solidFill>
                <a:schemeClr val="dk1"/>
              </a:solidFill>
              <a:latin typeface="Livvic"/>
              <a:ea typeface="Livvic"/>
              <a:cs typeface="Livvic"/>
              <a:sym typeface="Livvic"/>
            </a:endParaRPr>
          </a:p>
        </p:txBody>
      </p:sp>
      <p:sp>
        <p:nvSpPr>
          <p:cNvPr id="146" name="Google Shape;146;p19"/>
          <p:cNvSpPr txBox="1"/>
          <p:nvPr/>
        </p:nvSpPr>
        <p:spPr>
          <a:xfrm>
            <a:off x="129225" y="6280850"/>
            <a:ext cx="4070100" cy="1477500"/>
          </a:xfrm>
          <a:prstGeom prst="rect">
            <a:avLst/>
          </a:prstGeom>
          <a:noFill/>
          <a:ln>
            <a:noFill/>
          </a:ln>
        </p:spPr>
        <p:txBody>
          <a:bodyPr anchorCtr="0" anchor="t" bIns="91425" lIns="91425" spcFirstLastPara="1" rIns="91425" wrap="square" tIns="91425">
            <a:spAutoFit/>
          </a:bodyPr>
          <a:lstStyle/>
          <a:p>
            <a:pPr indent="0" lvl="0" marL="0" rtl="0" algn="ctr">
              <a:lnSpc>
                <a:spcPct val="104000"/>
              </a:lnSpc>
              <a:spcBef>
                <a:spcPts val="0"/>
              </a:spcBef>
              <a:spcAft>
                <a:spcPts val="0"/>
              </a:spcAft>
              <a:buNone/>
            </a:pPr>
            <a:r>
              <a:rPr lang="en-US" sz="8399">
                <a:solidFill>
                  <a:srgbClr val="E9F7D3"/>
                </a:solidFill>
              </a:rPr>
              <a:t>4.54</a:t>
            </a:r>
            <a:r>
              <a:rPr lang="en-US" sz="2400">
                <a:solidFill>
                  <a:srgbClr val="E9F7D3"/>
                </a:solidFill>
              </a:rPr>
              <a:t>hrs</a:t>
            </a:r>
            <a:endParaRPr sz="2400">
              <a:solidFill>
                <a:schemeClr val="dk1"/>
              </a:solidFill>
            </a:endParaRPr>
          </a:p>
        </p:txBody>
      </p:sp>
      <p:grpSp>
        <p:nvGrpSpPr>
          <p:cNvPr id="147" name="Google Shape;147;p19"/>
          <p:cNvGrpSpPr/>
          <p:nvPr/>
        </p:nvGrpSpPr>
        <p:grpSpPr>
          <a:xfrm>
            <a:off x="4963523" y="3109088"/>
            <a:ext cx="4069981" cy="5458423"/>
            <a:chOff x="0" y="-57150"/>
            <a:chExt cx="1071922" cy="1437600"/>
          </a:xfrm>
        </p:grpSpPr>
        <p:sp>
          <p:nvSpPr>
            <p:cNvPr id="148" name="Google Shape;148;p19"/>
            <p:cNvSpPr/>
            <p:nvPr/>
          </p:nvSpPr>
          <p:spPr>
            <a:xfrm>
              <a:off x="0" y="0"/>
              <a:ext cx="1071922" cy="1380384"/>
            </a:xfrm>
            <a:custGeom>
              <a:rect b="b" l="l" r="r" t="t"/>
              <a:pathLst>
                <a:path extrusionOk="0" h="1380384" w="1071922">
                  <a:moveTo>
                    <a:pt x="97013" y="0"/>
                  </a:moveTo>
                  <a:lnTo>
                    <a:pt x="974909" y="0"/>
                  </a:lnTo>
                  <a:cubicBezTo>
                    <a:pt x="1000638" y="0"/>
                    <a:pt x="1025314" y="10221"/>
                    <a:pt x="1043507" y="28414"/>
                  </a:cubicBezTo>
                  <a:cubicBezTo>
                    <a:pt x="1061701" y="46608"/>
                    <a:pt x="1071922" y="71283"/>
                    <a:pt x="1071922" y="97013"/>
                  </a:cubicBezTo>
                  <a:lnTo>
                    <a:pt x="1071922" y="1283371"/>
                  </a:lnTo>
                  <a:cubicBezTo>
                    <a:pt x="1071922" y="1309101"/>
                    <a:pt x="1061701" y="1333776"/>
                    <a:pt x="1043507" y="1351970"/>
                  </a:cubicBezTo>
                  <a:cubicBezTo>
                    <a:pt x="1025314" y="1370163"/>
                    <a:pt x="1000638" y="1380384"/>
                    <a:pt x="974909" y="1380384"/>
                  </a:cubicBezTo>
                  <a:lnTo>
                    <a:pt x="97013" y="1380384"/>
                  </a:lnTo>
                  <a:cubicBezTo>
                    <a:pt x="71283" y="1380384"/>
                    <a:pt x="46608" y="1370163"/>
                    <a:pt x="28414" y="1351970"/>
                  </a:cubicBezTo>
                  <a:cubicBezTo>
                    <a:pt x="10221" y="1333776"/>
                    <a:pt x="0" y="1309101"/>
                    <a:pt x="0" y="1283371"/>
                  </a:cubicBezTo>
                  <a:lnTo>
                    <a:pt x="0" y="97013"/>
                  </a:lnTo>
                  <a:cubicBezTo>
                    <a:pt x="0" y="71283"/>
                    <a:pt x="10221" y="46608"/>
                    <a:pt x="28414" y="28414"/>
                  </a:cubicBezTo>
                  <a:cubicBezTo>
                    <a:pt x="46608" y="10221"/>
                    <a:pt x="71283" y="0"/>
                    <a:pt x="97013" y="0"/>
                  </a:cubicBezTo>
                  <a:close/>
                </a:path>
              </a:pathLst>
            </a:custGeom>
            <a:solidFill>
              <a:srgbClr val="000000">
                <a:alpha val="0"/>
              </a:srgbClr>
            </a:solidFill>
            <a:ln cap="rnd" cmpd="sng" w="19050">
              <a:solidFill>
                <a:srgbClr val="2C30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9"/>
            <p:cNvSpPr txBox="1"/>
            <p:nvPr/>
          </p:nvSpPr>
          <p:spPr>
            <a:xfrm>
              <a:off x="0" y="-57150"/>
              <a:ext cx="1071900" cy="1437600"/>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 name="Google Shape;150;p19"/>
          <p:cNvGrpSpPr/>
          <p:nvPr/>
        </p:nvGrpSpPr>
        <p:grpSpPr>
          <a:xfrm>
            <a:off x="9604879" y="3109088"/>
            <a:ext cx="4069981" cy="5458423"/>
            <a:chOff x="0" y="-57150"/>
            <a:chExt cx="1071922" cy="1437600"/>
          </a:xfrm>
        </p:grpSpPr>
        <p:sp>
          <p:nvSpPr>
            <p:cNvPr id="151" name="Google Shape;151;p19"/>
            <p:cNvSpPr/>
            <p:nvPr/>
          </p:nvSpPr>
          <p:spPr>
            <a:xfrm>
              <a:off x="0" y="0"/>
              <a:ext cx="1071922" cy="1380384"/>
            </a:xfrm>
            <a:custGeom>
              <a:rect b="b" l="l" r="r" t="t"/>
              <a:pathLst>
                <a:path extrusionOk="0" h="1380384" w="1071922">
                  <a:moveTo>
                    <a:pt x="97013" y="0"/>
                  </a:moveTo>
                  <a:lnTo>
                    <a:pt x="974909" y="0"/>
                  </a:lnTo>
                  <a:cubicBezTo>
                    <a:pt x="1000638" y="0"/>
                    <a:pt x="1025314" y="10221"/>
                    <a:pt x="1043507" y="28414"/>
                  </a:cubicBezTo>
                  <a:cubicBezTo>
                    <a:pt x="1061701" y="46608"/>
                    <a:pt x="1071922" y="71283"/>
                    <a:pt x="1071922" y="97013"/>
                  </a:cubicBezTo>
                  <a:lnTo>
                    <a:pt x="1071922" y="1283371"/>
                  </a:lnTo>
                  <a:cubicBezTo>
                    <a:pt x="1071922" y="1309101"/>
                    <a:pt x="1061701" y="1333776"/>
                    <a:pt x="1043507" y="1351970"/>
                  </a:cubicBezTo>
                  <a:cubicBezTo>
                    <a:pt x="1025314" y="1370163"/>
                    <a:pt x="1000638" y="1380384"/>
                    <a:pt x="974909" y="1380384"/>
                  </a:cubicBezTo>
                  <a:lnTo>
                    <a:pt x="97013" y="1380384"/>
                  </a:lnTo>
                  <a:cubicBezTo>
                    <a:pt x="71283" y="1380384"/>
                    <a:pt x="46608" y="1370163"/>
                    <a:pt x="28414" y="1351970"/>
                  </a:cubicBezTo>
                  <a:cubicBezTo>
                    <a:pt x="10221" y="1333776"/>
                    <a:pt x="0" y="1309101"/>
                    <a:pt x="0" y="1283371"/>
                  </a:cubicBezTo>
                  <a:lnTo>
                    <a:pt x="0" y="97013"/>
                  </a:lnTo>
                  <a:cubicBezTo>
                    <a:pt x="0" y="71283"/>
                    <a:pt x="10221" y="46608"/>
                    <a:pt x="28414" y="28414"/>
                  </a:cubicBezTo>
                  <a:cubicBezTo>
                    <a:pt x="46608" y="10221"/>
                    <a:pt x="71283" y="0"/>
                    <a:pt x="97013" y="0"/>
                  </a:cubicBezTo>
                  <a:close/>
                </a:path>
              </a:pathLst>
            </a:custGeom>
            <a:solidFill>
              <a:srgbClr val="000000">
                <a:alpha val="0"/>
              </a:srgbClr>
            </a:solidFill>
            <a:ln cap="rnd" cmpd="sng" w="19050">
              <a:solidFill>
                <a:srgbClr val="2C30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9"/>
            <p:cNvSpPr txBox="1"/>
            <p:nvPr/>
          </p:nvSpPr>
          <p:spPr>
            <a:xfrm>
              <a:off x="0" y="-57150"/>
              <a:ext cx="1071900" cy="1437600"/>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3" name="Google Shape;153;p19"/>
          <p:cNvSpPr txBox="1"/>
          <p:nvPr/>
        </p:nvSpPr>
        <p:spPr>
          <a:xfrm>
            <a:off x="4963450" y="5348575"/>
            <a:ext cx="4070100" cy="1898700"/>
          </a:xfrm>
          <a:prstGeom prst="rect">
            <a:avLst/>
          </a:prstGeom>
          <a:noFill/>
          <a:ln>
            <a:noFill/>
          </a:ln>
        </p:spPr>
        <p:txBody>
          <a:bodyPr anchorCtr="0" anchor="t" bIns="91425" lIns="91425" spcFirstLastPara="1" rIns="91425" wrap="square" tIns="91425">
            <a:spAutoFit/>
          </a:bodyPr>
          <a:lstStyle/>
          <a:p>
            <a:pPr indent="0" lvl="0" marL="0" rtl="0" algn="ctr">
              <a:lnSpc>
                <a:spcPct val="104000"/>
              </a:lnSpc>
              <a:spcBef>
                <a:spcPts val="0"/>
              </a:spcBef>
              <a:spcAft>
                <a:spcPts val="0"/>
              </a:spcAft>
              <a:buNone/>
            </a:pPr>
            <a:r>
              <a:rPr lang="en-US" sz="8399">
                <a:solidFill>
                  <a:srgbClr val="134F5C"/>
                </a:solidFill>
              </a:rPr>
              <a:t>34.3</a:t>
            </a:r>
            <a:r>
              <a:rPr lang="en-US" sz="2400">
                <a:solidFill>
                  <a:srgbClr val="134F5C"/>
                </a:solidFill>
              </a:rPr>
              <a:t>hrs </a:t>
            </a:r>
            <a:endParaRPr sz="2400">
              <a:solidFill>
                <a:srgbClr val="134F5C"/>
              </a:solidFill>
            </a:endParaRPr>
          </a:p>
          <a:p>
            <a:pPr indent="0" lvl="0" marL="0" rtl="0" algn="ctr">
              <a:lnSpc>
                <a:spcPct val="104000"/>
              </a:lnSpc>
              <a:spcBef>
                <a:spcPts val="0"/>
              </a:spcBef>
              <a:spcAft>
                <a:spcPts val="0"/>
              </a:spcAft>
              <a:buNone/>
            </a:pPr>
            <a:r>
              <a:rPr lang="en-US" sz="2400">
                <a:solidFill>
                  <a:srgbClr val="134F5C"/>
                </a:solidFill>
              </a:rPr>
              <a:t>per week</a:t>
            </a:r>
            <a:endParaRPr sz="2400">
              <a:solidFill>
                <a:srgbClr val="134F5C"/>
              </a:solidFill>
            </a:endParaRPr>
          </a:p>
        </p:txBody>
      </p:sp>
      <p:sp>
        <p:nvSpPr>
          <p:cNvPr id="154" name="Google Shape;154;p19"/>
          <p:cNvSpPr txBox="1"/>
          <p:nvPr/>
        </p:nvSpPr>
        <p:spPr>
          <a:xfrm>
            <a:off x="9710275" y="5444450"/>
            <a:ext cx="4070100" cy="1898700"/>
          </a:xfrm>
          <a:prstGeom prst="rect">
            <a:avLst/>
          </a:prstGeom>
          <a:noFill/>
          <a:ln>
            <a:noFill/>
          </a:ln>
        </p:spPr>
        <p:txBody>
          <a:bodyPr anchorCtr="0" anchor="t" bIns="91425" lIns="91425" spcFirstLastPara="1" rIns="91425" wrap="square" tIns="91425">
            <a:spAutoFit/>
          </a:bodyPr>
          <a:lstStyle/>
          <a:p>
            <a:pPr indent="0" lvl="0" marL="0" rtl="0" algn="ctr">
              <a:lnSpc>
                <a:spcPct val="104000"/>
              </a:lnSpc>
              <a:spcBef>
                <a:spcPts val="0"/>
              </a:spcBef>
              <a:spcAft>
                <a:spcPts val="0"/>
              </a:spcAft>
              <a:buNone/>
            </a:pPr>
            <a:r>
              <a:rPr lang="en-US" sz="8399">
                <a:solidFill>
                  <a:srgbClr val="134F5C"/>
                </a:solidFill>
              </a:rPr>
              <a:t>75 days</a:t>
            </a:r>
            <a:r>
              <a:rPr lang="en-US" sz="2400">
                <a:solidFill>
                  <a:srgbClr val="134F5C"/>
                </a:solidFill>
              </a:rPr>
              <a:t> </a:t>
            </a:r>
            <a:endParaRPr sz="2400">
              <a:solidFill>
                <a:srgbClr val="134F5C"/>
              </a:solidFill>
            </a:endParaRPr>
          </a:p>
          <a:p>
            <a:pPr indent="0" lvl="0" marL="0" rtl="0" algn="ctr">
              <a:lnSpc>
                <a:spcPct val="104000"/>
              </a:lnSpc>
              <a:spcBef>
                <a:spcPts val="0"/>
              </a:spcBef>
              <a:spcAft>
                <a:spcPts val="0"/>
              </a:spcAft>
              <a:buNone/>
            </a:pPr>
            <a:r>
              <a:rPr lang="en-US" sz="2400">
                <a:solidFill>
                  <a:srgbClr val="134F5C"/>
                </a:solidFill>
              </a:rPr>
              <a:t>a year</a:t>
            </a:r>
            <a:endParaRPr sz="2400">
              <a:solidFill>
                <a:srgbClr val="134F5C"/>
              </a:solidFill>
            </a:endParaRPr>
          </a:p>
        </p:txBody>
      </p:sp>
      <p:grpSp>
        <p:nvGrpSpPr>
          <p:cNvPr id="155" name="Google Shape;155;p19"/>
          <p:cNvGrpSpPr/>
          <p:nvPr/>
        </p:nvGrpSpPr>
        <p:grpSpPr>
          <a:xfrm>
            <a:off x="14113179" y="3109088"/>
            <a:ext cx="4069981" cy="5458423"/>
            <a:chOff x="0" y="-57150"/>
            <a:chExt cx="1071922" cy="1437600"/>
          </a:xfrm>
        </p:grpSpPr>
        <p:sp>
          <p:nvSpPr>
            <p:cNvPr id="156" name="Google Shape;156;p19"/>
            <p:cNvSpPr/>
            <p:nvPr/>
          </p:nvSpPr>
          <p:spPr>
            <a:xfrm>
              <a:off x="0" y="0"/>
              <a:ext cx="1071922" cy="1380384"/>
            </a:xfrm>
            <a:custGeom>
              <a:rect b="b" l="l" r="r" t="t"/>
              <a:pathLst>
                <a:path extrusionOk="0" h="1380384" w="1071922">
                  <a:moveTo>
                    <a:pt x="97013" y="0"/>
                  </a:moveTo>
                  <a:lnTo>
                    <a:pt x="974909" y="0"/>
                  </a:lnTo>
                  <a:cubicBezTo>
                    <a:pt x="1000638" y="0"/>
                    <a:pt x="1025314" y="10221"/>
                    <a:pt x="1043507" y="28414"/>
                  </a:cubicBezTo>
                  <a:cubicBezTo>
                    <a:pt x="1061701" y="46608"/>
                    <a:pt x="1071922" y="71283"/>
                    <a:pt x="1071922" y="97013"/>
                  </a:cubicBezTo>
                  <a:lnTo>
                    <a:pt x="1071922" y="1283371"/>
                  </a:lnTo>
                  <a:cubicBezTo>
                    <a:pt x="1071922" y="1309101"/>
                    <a:pt x="1061701" y="1333776"/>
                    <a:pt x="1043507" y="1351970"/>
                  </a:cubicBezTo>
                  <a:cubicBezTo>
                    <a:pt x="1025314" y="1370163"/>
                    <a:pt x="1000638" y="1380384"/>
                    <a:pt x="974909" y="1380384"/>
                  </a:cubicBezTo>
                  <a:lnTo>
                    <a:pt x="97013" y="1380384"/>
                  </a:lnTo>
                  <a:cubicBezTo>
                    <a:pt x="71283" y="1380384"/>
                    <a:pt x="46608" y="1370163"/>
                    <a:pt x="28414" y="1351970"/>
                  </a:cubicBezTo>
                  <a:cubicBezTo>
                    <a:pt x="10221" y="1333776"/>
                    <a:pt x="0" y="1309101"/>
                    <a:pt x="0" y="1283371"/>
                  </a:cubicBezTo>
                  <a:lnTo>
                    <a:pt x="0" y="97013"/>
                  </a:lnTo>
                  <a:cubicBezTo>
                    <a:pt x="0" y="71283"/>
                    <a:pt x="10221" y="46608"/>
                    <a:pt x="28414" y="28414"/>
                  </a:cubicBezTo>
                  <a:cubicBezTo>
                    <a:pt x="46608" y="10221"/>
                    <a:pt x="71283" y="0"/>
                    <a:pt x="97013" y="0"/>
                  </a:cubicBezTo>
                  <a:close/>
                </a:path>
              </a:pathLst>
            </a:custGeom>
            <a:solidFill>
              <a:srgbClr val="000000">
                <a:alpha val="0"/>
              </a:srgbClr>
            </a:solidFill>
            <a:ln cap="rnd" cmpd="sng" w="19050">
              <a:solidFill>
                <a:srgbClr val="2C30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9"/>
            <p:cNvSpPr txBox="1"/>
            <p:nvPr/>
          </p:nvSpPr>
          <p:spPr>
            <a:xfrm>
              <a:off x="0" y="-57150"/>
              <a:ext cx="1071900" cy="1437600"/>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8" name="Google Shape;158;p19"/>
          <p:cNvSpPr txBox="1"/>
          <p:nvPr/>
        </p:nvSpPr>
        <p:spPr>
          <a:xfrm>
            <a:off x="14113113" y="5348575"/>
            <a:ext cx="4070100" cy="1898700"/>
          </a:xfrm>
          <a:prstGeom prst="rect">
            <a:avLst/>
          </a:prstGeom>
          <a:noFill/>
          <a:ln>
            <a:noFill/>
          </a:ln>
        </p:spPr>
        <p:txBody>
          <a:bodyPr anchorCtr="0" anchor="t" bIns="91425" lIns="91425" spcFirstLastPara="1" rIns="91425" wrap="square" tIns="91425">
            <a:spAutoFit/>
          </a:bodyPr>
          <a:lstStyle/>
          <a:p>
            <a:pPr indent="0" lvl="0" marL="0" rtl="0" algn="ctr">
              <a:lnSpc>
                <a:spcPct val="104000"/>
              </a:lnSpc>
              <a:spcBef>
                <a:spcPts val="0"/>
              </a:spcBef>
              <a:spcAft>
                <a:spcPts val="0"/>
              </a:spcAft>
              <a:buNone/>
            </a:pPr>
            <a:r>
              <a:rPr lang="en-US" sz="8399">
                <a:solidFill>
                  <a:srgbClr val="134F5C"/>
                </a:solidFill>
              </a:rPr>
              <a:t>14.3 </a:t>
            </a:r>
            <a:endParaRPr sz="8399">
              <a:solidFill>
                <a:srgbClr val="134F5C"/>
              </a:solidFill>
            </a:endParaRPr>
          </a:p>
          <a:p>
            <a:pPr indent="0" lvl="0" marL="0" rtl="0" algn="ctr">
              <a:lnSpc>
                <a:spcPct val="104000"/>
              </a:lnSpc>
              <a:spcBef>
                <a:spcPts val="0"/>
              </a:spcBef>
              <a:spcAft>
                <a:spcPts val="0"/>
              </a:spcAft>
              <a:buNone/>
            </a:pPr>
            <a:r>
              <a:rPr lang="en-US" sz="2400">
                <a:solidFill>
                  <a:srgbClr val="134F5C"/>
                </a:solidFill>
              </a:rPr>
              <a:t>years in a </a:t>
            </a:r>
            <a:r>
              <a:rPr lang="en-US" sz="2400">
                <a:solidFill>
                  <a:srgbClr val="134F5C"/>
                </a:solidFill>
              </a:rPr>
              <a:t>lifetime</a:t>
            </a:r>
            <a:endParaRPr sz="2400">
              <a:solidFill>
                <a:srgbClr val="134F5C"/>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7D3"/>
        </a:solidFill>
      </p:bgPr>
    </p:bg>
    <p:spTree>
      <p:nvGrpSpPr>
        <p:cNvPr id="162" name="Shape 162"/>
        <p:cNvGrpSpPr/>
        <p:nvPr/>
      </p:nvGrpSpPr>
      <p:grpSpPr>
        <a:xfrm>
          <a:off x="0" y="0"/>
          <a:ext cx="0" cy="0"/>
          <a:chOff x="0" y="0"/>
          <a:chExt cx="0" cy="0"/>
        </a:xfrm>
      </p:grpSpPr>
      <p:grpSp>
        <p:nvGrpSpPr>
          <p:cNvPr id="163" name="Google Shape;163;p20"/>
          <p:cNvGrpSpPr/>
          <p:nvPr/>
        </p:nvGrpSpPr>
        <p:grpSpPr>
          <a:xfrm>
            <a:off x="392625" y="2711625"/>
            <a:ext cx="17502642" cy="7505915"/>
            <a:chOff x="0" y="-57150"/>
            <a:chExt cx="4609719" cy="1795244"/>
          </a:xfrm>
        </p:grpSpPr>
        <p:sp>
          <p:nvSpPr>
            <p:cNvPr id="164" name="Google Shape;164;p20"/>
            <p:cNvSpPr/>
            <p:nvPr/>
          </p:nvSpPr>
          <p:spPr>
            <a:xfrm>
              <a:off x="0" y="0"/>
              <a:ext cx="4609719" cy="1738094"/>
            </a:xfrm>
            <a:custGeom>
              <a:rect b="b" l="l" r="r" t="t"/>
              <a:pathLst>
                <a:path extrusionOk="0" h="1738094" w="4609719">
                  <a:moveTo>
                    <a:pt x="13270" y="0"/>
                  </a:moveTo>
                  <a:lnTo>
                    <a:pt x="4596449" y="0"/>
                  </a:lnTo>
                  <a:cubicBezTo>
                    <a:pt x="4603778" y="0"/>
                    <a:pt x="4609719" y="5941"/>
                    <a:pt x="4609719" y="13270"/>
                  </a:cubicBezTo>
                  <a:lnTo>
                    <a:pt x="4609719" y="1724824"/>
                  </a:lnTo>
                  <a:cubicBezTo>
                    <a:pt x="4609719" y="1732153"/>
                    <a:pt x="4603778" y="1738094"/>
                    <a:pt x="4596449" y="1738094"/>
                  </a:cubicBezTo>
                  <a:lnTo>
                    <a:pt x="13270" y="1738094"/>
                  </a:lnTo>
                  <a:cubicBezTo>
                    <a:pt x="5941" y="1738094"/>
                    <a:pt x="0" y="1732153"/>
                    <a:pt x="0" y="1724824"/>
                  </a:cubicBezTo>
                  <a:lnTo>
                    <a:pt x="0" y="13270"/>
                  </a:lnTo>
                  <a:cubicBezTo>
                    <a:pt x="0" y="5941"/>
                    <a:pt x="5941" y="0"/>
                    <a:pt x="1327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0"/>
            <p:cNvSpPr txBox="1"/>
            <p:nvPr/>
          </p:nvSpPr>
          <p:spPr>
            <a:xfrm>
              <a:off x="0" y="-57150"/>
              <a:ext cx="4609719" cy="1795244"/>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 name="Google Shape;166;p20"/>
          <p:cNvGrpSpPr/>
          <p:nvPr/>
        </p:nvGrpSpPr>
        <p:grpSpPr>
          <a:xfrm>
            <a:off x="1191948" y="2711623"/>
            <a:ext cx="2123265" cy="797209"/>
            <a:chOff x="0" y="-57150"/>
            <a:chExt cx="580860" cy="218092"/>
          </a:xfrm>
        </p:grpSpPr>
        <p:sp>
          <p:nvSpPr>
            <p:cNvPr id="167" name="Google Shape;167;p20"/>
            <p:cNvSpPr/>
            <p:nvPr/>
          </p:nvSpPr>
          <p:spPr>
            <a:xfrm>
              <a:off x="0" y="0"/>
              <a:ext cx="580860" cy="160942"/>
            </a:xfrm>
            <a:custGeom>
              <a:rect b="b" l="l" r="r" t="t"/>
              <a:pathLst>
                <a:path extrusionOk="0" h="160942" w="580860">
                  <a:moveTo>
                    <a:pt x="80471" y="0"/>
                  </a:moveTo>
                  <a:lnTo>
                    <a:pt x="500389" y="0"/>
                  </a:lnTo>
                  <a:cubicBezTo>
                    <a:pt x="521731" y="0"/>
                    <a:pt x="542199" y="8478"/>
                    <a:pt x="557290" y="23569"/>
                  </a:cubicBezTo>
                  <a:cubicBezTo>
                    <a:pt x="572382" y="38661"/>
                    <a:pt x="580860" y="59129"/>
                    <a:pt x="580860" y="80471"/>
                  </a:cubicBezTo>
                  <a:lnTo>
                    <a:pt x="580860" y="80471"/>
                  </a:lnTo>
                  <a:cubicBezTo>
                    <a:pt x="580860" y="124914"/>
                    <a:pt x="544832" y="160942"/>
                    <a:pt x="500389" y="160942"/>
                  </a:cubicBezTo>
                  <a:lnTo>
                    <a:pt x="80471" y="160942"/>
                  </a:lnTo>
                  <a:cubicBezTo>
                    <a:pt x="36028" y="160942"/>
                    <a:pt x="0" y="124914"/>
                    <a:pt x="0" y="80471"/>
                  </a:cubicBezTo>
                  <a:lnTo>
                    <a:pt x="0" y="80471"/>
                  </a:lnTo>
                  <a:cubicBezTo>
                    <a:pt x="0" y="36028"/>
                    <a:pt x="36028" y="0"/>
                    <a:pt x="80471" y="0"/>
                  </a:cubicBezTo>
                  <a:close/>
                </a:path>
              </a:pathLst>
            </a:custGeom>
            <a:solidFill>
              <a:srgbClr val="FF8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0"/>
            <p:cNvSpPr txBox="1"/>
            <p:nvPr/>
          </p:nvSpPr>
          <p:spPr>
            <a:xfrm>
              <a:off x="0" y="-57150"/>
              <a:ext cx="580860" cy="218092"/>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 name="Google Shape;169;p20"/>
          <p:cNvGrpSpPr/>
          <p:nvPr/>
        </p:nvGrpSpPr>
        <p:grpSpPr>
          <a:xfrm>
            <a:off x="4637644" y="2711623"/>
            <a:ext cx="2123265" cy="797209"/>
            <a:chOff x="0" y="-57150"/>
            <a:chExt cx="580860" cy="218092"/>
          </a:xfrm>
        </p:grpSpPr>
        <p:sp>
          <p:nvSpPr>
            <p:cNvPr id="170" name="Google Shape;170;p20"/>
            <p:cNvSpPr/>
            <p:nvPr/>
          </p:nvSpPr>
          <p:spPr>
            <a:xfrm>
              <a:off x="0" y="0"/>
              <a:ext cx="580860" cy="160942"/>
            </a:xfrm>
            <a:custGeom>
              <a:rect b="b" l="l" r="r" t="t"/>
              <a:pathLst>
                <a:path extrusionOk="0" h="160942" w="580860">
                  <a:moveTo>
                    <a:pt x="80471" y="0"/>
                  </a:moveTo>
                  <a:lnTo>
                    <a:pt x="500389" y="0"/>
                  </a:lnTo>
                  <a:cubicBezTo>
                    <a:pt x="521731" y="0"/>
                    <a:pt x="542199" y="8478"/>
                    <a:pt x="557290" y="23569"/>
                  </a:cubicBezTo>
                  <a:cubicBezTo>
                    <a:pt x="572382" y="38661"/>
                    <a:pt x="580860" y="59129"/>
                    <a:pt x="580860" y="80471"/>
                  </a:cubicBezTo>
                  <a:lnTo>
                    <a:pt x="580860" y="80471"/>
                  </a:lnTo>
                  <a:cubicBezTo>
                    <a:pt x="580860" y="124914"/>
                    <a:pt x="544832" y="160942"/>
                    <a:pt x="500389" y="160942"/>
                  </a:cubicBezTo>
                  <a:lnTo>
                    <a:pt x="80471" y="160942"/>
                  </a:lnTo>
                  <a:cubicBezTo>
                    <a:pt x="36028" y="160942"/>
                    <a:pt x="0" y="124914"/>
                    <a:pt x="0" y="80471"/>
                  </a:cubicBezTo>
                  <a:lnTo>
                    <a:pt x="0" y="80471"/>
                  </a:lnTo>
                  <a:cubicBezTo>
                    <a:pt x="0" y="36028"/>
                    <a:pt x="36028" y="0"/>
                    <a:pt x="80471" y="0"/>
                  </a:cubicBezTo>
                  <a:close/>
                </a:path>
              </a:pathLst>
            </a:custGeom>
            <a:solidFill>
              <a:srgbClr val="FF8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0"/>
            <p:cNvSpPr txBox="1"/>
            <p:nvPr/>
          </p:nvSpPr>
          <p:spPr>
            <a:xfrm>
              <a:off x="0" y="-57150"/>
              <a:ext cx="580860" cy="218092"/>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 name="Google Shape;172;p20"/>
          <p:cNvGrpSpPr/>
          <p:nvPr/>
        </p:nvGrpSpPr>
        <p:grpSpPr>
          <a:xfrm>
            <a:off x="8083340" y="2711623"/>
            <a:ext cx="2123265" cy="797209"/>
            <a:chOff x="0" y="-57150"/>
            <a:chExt cx="580860" cy="218092"/>
          </a:xfrm>
        </p:grpSpPr>
        <p:sp>
          <p:nvSpPr>
            <p:cNvPr id="173" name="Google Shape;173;p20"/>
            <p:cNvSpPr/>
            <p:nvPr/>
          </p:nvSpPr>
          <p:spPr>
            <a:xfrm>
              <a:off x="0" y="0"/>
              <a:ext cx="580860" cy="160942"/>
            </a:xfrm>
            <a:custGeom>
              <a:rect b="b" l="l" r="r" t="t"/>
              <a:pathLst>
                <a:path extrusionOk="0" h="160942" w="580860">
                  <a:moveTo>
                    <a:pt x="80471" y="0"/>
                  </a:moveTo>
                  <a:lnTo>
                    <a:pt x="500389" y="0"/>
                  </a:lnTo>
                  <a:cubicBezTo>
                    <a:pt x="521731" y="0"/>
                    <a:pt x="542199" y="8478"/>
                    <a:pt x="557290" y="23569"/>
                  </a:cubicBezTo>
                  <a:cubicBezTo>
                    <a:pt x="572382" y="38661"/>
                    <a:pt x="580860" y="59129"/>
                    <a:pt x="580860" y="80471"/>
                  </a:cubicBezTo>
                  <a:lnTo>
                    <a:pt x="580860" y="80471"/>
                  </a:lnTo>
                  <a:cubicBezTo>
                    <a:pt x="580860" y="124914"/>
                    <a:pt x="544832" y="160942"/>
                    <a:pt x="500389" y="160942"/>
                  </a:cubicBezTo>
                  <a:lnTo>
                    <a:pt x="80471" y="160942"/>
                  </a:lnTo>
                  <a:cubicBezTo>
                    <a:pt x="36028" y="160942"/>
                    <a:pt x="0" y="124914"/>
                    <a:pt x="0" y="80471"/>
                  </a:cubicBezTo>
                  <a:lnTo>
                    <a:pt x="0" y="80471"/>
                  </a:lnTo>
                  <a:cubicBezTo>
                    <a:pt x="0" y="36028"/>
                    <a:pt x="36028" y="0"/>
                    <a:pt x="80471" y="0"/>
                  </a:cubicBezTo>
                  <a:close/>
                </a:path>
              </a:pathLst>
            </a:custGeom>
            <a:solidFill>
              <a:srgbClr val="FF8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0"/>
            <p:cNvSpPr txBox="1"/>
            <p:nvPr/>
          </p:nvSpPr>
          <p:spPr>
            <a:xfrm>
              <a:off x="0" y="-57150"/>
              <a:ext cx="580860" cy="218092"/>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 name="Google Shape;175;p20"/>
          <p:cNvGrpSpPr/>
          <p:nvPr/>
        </p:nvGrpSpPr>
        <p:grpSpPr>
          <a:xfrm>
            <a:off x="11529035" y="2711623"/>
            <a:ext cx="2123265" cy="797209"/>
            <a:chOff x="0" y="-57150"/>
            <a:chExt cx="580860" cy="218092"/>
          </a:xfrm>
        </p:grpSpPr>
        <p:sp>
          <p:nvSpPr>
            <p:cNvPr id="176" name="Google Shape;176;p20"/>
            <p:cNvSpPr/>
            <p:nvPr/>
          </p:nvSpPr>
          <p:spPr>
            <a:xfrm>
              <a:off x="0" y="0"/>
              <a:ext cx="580860" cy="160942"/>
            </a:xfrm>
            <a:custGeom>
              <a:rect b="b" l="l" r="r" t="t"/>
              <a:pathLst>
                <a:path extrusionOk="0" h="160942" w="580860">
                  <a:moveTo>
                    <a:pt x="80471" y="0"/>
                  </a:moveTo>
                  <a:lnTo>
                    <a:pt x="500389" y="0"/>
                  </a:lnTo>
                  <a:cubicBezTo>
                    <a:pt x="521731" y="0"/>
                    <a:pt x="542199" y="8478"/>
                    <a:pt x="557290" y="23569"/>
                  </a:cubicBezTo>
                  <a:cubicBezTo>
                    <a:pt x="572382" y="38661"/>
                    <a:pt x="580860" y="59129"/>
                    <a:pt x="580860" y="80471"/>
                  </a:cubicBezTo>
                  <a:lnTo>
                    <a:pt x="580860" y="80471"/>
                  </a:lnTo>
                  <a:cubicBezTo>
                    <a:pt x="580860" y="124914"/>
                    <a:pt x="544832" y="160942"/>
                    <a:pt x="500389" y="160942"/>
                  </a:cubicBezTo>
                  <a:lnTo>
                    <a:pt x="80471" y="160942"/>
                  </a:lnTo>
                  <a:cubicBezTo>
                    <a:pt x="36028" y="160942"/>
                    <a:pt x="0" y="124914"/>
                    <a:pt x="0" y="80471"/>
                  </a:cubicBezTo>
                  <a:lnTo>
                    <a:pt x="0" y="80471"/>
                  </a:lnTo>
                  <a:cubicBezTo>
                    <a:pt x="0" y="36028"/>
                    <a:pt x="36028" y="0"/>
                    <a:pt x="80471" y="0"/>
                  </a:cubicBezTo>
                  <a:close/>
                </a:path>
              </a:pathLst>
            </a:custGeom>
            <a:solidFill>
              <a:srgbClr val="FF8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0"/>
            <p:cNvSpPr txBox="1"/>
            <p:nvPr/>
          </p:nvSpPr>
          <p:spPr>
            <a:xfrm>
              <a:off x="0" y="-57150"/>
              <a:ext cx="580860" cy="218092"/>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 name="Google Shape;178;p20"/>
          <p:cNvGrpSpPr/>
          <p:nvPr/>
        </p:nvGrpSpPr>
        <p:grpSpPr>
          <a:xfrm>
            <a:off x="14974731" y="2711623"/>
            <a:ext cx="2123265" cy="797209"/>
            <a:chOff x="0" y="-57150"/>
            <a:chExt cx="580860" cy="218092"/>
          </a:xfrm>
        </p:grpSpPr>
        <p:sp>
          <p:nvSpPr>
            <p:cNvPr id="179" name="Google Shape;179;p20"/>
            <p:cNvSpPr/>
            <p:nvPr/>
          </p:nvSpPr>
          <p:spPr>
            <a:xfrm>
              <a:off x="0" y="0"/>
              <a:ext cx="580860" cy="160942"/>
            </a:xfrm>
            <a:custGeom>
              <a:rect b="b" l="l" r="r" t="t"/>
              <a:pathLst>
                <a:path extrusionOk="0" h="160942" w="580860">
                  <a:moveTo>
                    <a:pt x="80471" y="0"/>
                  </a:moveTo>
                  <a:lnTo>
                    <a:pt x="500389" y="0"/>
                  </a:lnTo>
                  <a:cubicBezTo>
                    <a:pt x="521731" y="0"/>
                    <a:pt x="542199" y="8478"/>
                    <a:pt x="557290" y="23569"/>
                  </a:cubicBezTo>
                  <a:cubicBezTo>
                    <a:pt x="572382" y="38661"/>
                    <a:pt x="580860" y="59129"/>
                    <a:pt x="580860" y="80471"/>
                  </a:cubicBezTo>
                  <a:lnTo>
                    <a:pt x="580860" y="80471"/>
                  </a:lnTo>
                  <a:cubicBezTo>
                    <a:pt x="580860" y="124914"/>
                    <a:pt x="544832" y="160942"/>
                    <a:pt x="500389" y="160942"/>
                  </a:cubicBezTo>
                  <a:lnTo>
                    <a:pt x="80471" y="160942"/>
                  </a:lnTo>
                  <a:cubicBezTo>
                    <a:pt x="36028" y="160942"/>
                    <a:pt x="0" y="124914"/>
                    <a:pt x="0" y="80471"/>
                  </a:cubicBezTo>
                  <a:lnTo>
                    <a:pt x="0" y="80471"/>
                  </a:lnTo>
                  <a:cubicBezTo>
                    <a:pt x="0" y="36028"/>
                    <a:pt x="36028" y="0"/>
                    <a:pt x="80471" y="0"/>
                  </a:cubicBezTo>
                  <a:close/>
                </a:path>
              </a:pathLst>
            </a:custGeom>
            <a:solidFill>
              <a:srgbClr val="FF8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0"/>
            <p:cNvSpPr txBox="1"/>
            <p:nvPr/>
          </p:nvSpPr>
          <p:spPr>
            <a:xfrm>
              <a:off x="0" y="-57150"/>
              <a:ext cx="580860" cy="218092"/>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1" name="Google Shape;181;p20"/>
          <p:cNvSpPr/>
          <p:nvPr/>
        </p:nvSpPr>
        <p:spPr>
          <a:xfrm>
            <a:off x="3728362" y="3055487"/>
            <a:ext cx="498078" cy="377916"/>
          </a:xfrm>
          <a:custGeom>
            <a:rect b="b" l="l" r="r" t="t"/>
            <a:pathLst>
              <a:path extrusionOk="0" h="377916" w="498078">
                <a:moveTo>
                  <a:pt x="0" y="0"/>
                </a:moveTo>
                <a:lnTo>
                  <a:pt x="498077" y="0"/>
                </a:lnTo>
                <a:lnTo>
                  <a:pt x="498077" y="377917"/>
                </a:lnTo>
                <a:lnTo>
                  <a:pt x="0" y="377917"/>
                </a:lnTo>
                <a:lnTo>
                  <a:pt x="0" y="0"/>
                </a:lnTo>
                <a:close/>
              </a:path>
            </a:pathLst>
          </a:custGeom>
          <a:blipFill rotWithShape="1">
            <a:blip r:embed="rId3">
              <a:alphaModFix/>
            </a:blip>
            <a:stretch>
              <a:fillRect b="0" l="0" r="0" t="0"/>
            </a:stretch>
          </a:blipFill>
          <a:ln>
            <a:noFill/>
          </a:ln>
        </p:spPr>
      </p:sp>
      <p:sp>
        <p:nvSpPr>
          <p:cNvPr id="182" name="Google Shape;182;p20"/>
          <p:cNvSpPr/>
          <p:nvPr/>
        </p:nvSpPr>
        <p:spPr>
          <a:xfrm>
            <a:off x="7173561" y="3055487"/>
            <a:ext cx="498078" cy="377916"/>
          </a:xfrm>
          <a:custGeom>
            <a:rect b="b" l="l" r="r" t="t"/>
            <a:pathLst>
              <a:path extrusionOk="0" h="377916" w="498078">
                <a:moveTo>
                  <a:pt x="0" y="0"/>
                </a:moveTo>
                <a:lnTo>
                  <a:pt x="498078" y="0"/>
                </a:lnTo>
                <a:lnTo>
                  <a:pt x="498078" y="377917"/>
                </a:lnTo>
                <a:lnTo>
                  <a:pt x="0" y="377917"/>
                </a:lnTo>
                <a:lnTo>
                  <a:pt x="0" y="0"/>
                </a:lnTo>
                <a:close/>
              </a:path>
            </a:pathLst>
          </a:custGeom>
          <a:blipFill rotWithShape="1">
            <a:blip r:embed="rId3">
              <a:alphaModFix/>
            </a:blip>
            <a:stretch>
              <a:fillRect b="0" l="0" r="0" t="0"/>
            </a:stretch>
          </a:blipFill>
          <a:ln>
            <a:noFill/>
          </a:ln>
        </p:spPr>
      </p:sp>
      <p:sp>
        <p:nvSpPr>
          <p:cNvPr id="183" name="Google Shape;183;p20"/>
          <p:cNvSpPr/>
          <p:nvPr/>
        </p:nvSpPr>
        <p:spPr>
          <a:xfrm>
            <a:off x="10618760" y="3055487"/>
            <a:ext cx="498078" cy="377916"/>
          </a:xfrm>
          <a:custGeom>
            <a:rect b="b" l="l" r="r" t="t"/>
            <a:pathLst>
              <a:path extrusionOk="0" h="377916" w="498078">
                <a:moveTo>
                  <a:pt x="0" y="0"/>
                </a:moveTo>
                <a:lnTo>
                  <a:pt x="498078" y="0"/>
                </a:lnTo>
                <a:lnTo>
                  <a:pt x="498078" y="377917"/>
                </a:lnTo>
                <a:lnTo>
                  <a:pt x="0" y="377917"/>
                </a:lnTo>
                <a:lnTo>
                  <a:pt x="0" y="0"/>
                </a:lnTo>
                <a:close/>
              </a:path>
            </a:pathLst>
          </a:custGeom>
          <a:blipFill rotWithShape="1">
            <a:blip r:embed="rId3">
              <a:alphaModFix/>
            </a:blip>
            <a:stretch>
              <a:fillRect b="0" l="0" r="0" t="0"/>
            </a:stretch>
          </a:blipFill>
          <a:ln>
            <a:noFill/>
          </a:ln>
        </p:spPr>
      </p:sp>
      <p:sp>
        <p:nvSpPr>
          <p:cNvPr id="184" name="Google Shape;184;p20"/>
          <p:cNvSpPr/>
          <p:nvPr/>
        </p:nvSpPr>
        <p:spPr>
          <a:xfrm>
            <a:off x="14063959" y="3055487"/>
            <a:ext cx="498078" cy="377916"/>
          </a:xfrm>
          <a:custGeom>
            <a:rect b="b" l="l" r="r" t="t"/>
            <a:pathLst>
              <a:path extrusionOk="0" h="377916" w="498078">
                <a:moveTo>
                  <a:pt x="0" y="0"/>
                </a:moveTo>
                <a:lnTo>
                  <a:pt x="498078" y="0"/>
                </a:lnTo>
                <a:lnTo>
                  <a:pt x="498078" y="377917"/>
                </a:lnTo>
                <a:lnTo>
                  <a:pt x="0" y="377917"/>
                </a:lnTo>
                <a:lnTo>
                  <a:pt x="0" y="0"/>
                </a:lnTo>
                <a:close/>
              </a:path>
            </a:pathLst>
          </a:custGeom>
          <a:blipFill rotWithShape="1">
            <a:blip r:embed="rId3">
              <a:alphaModFix/>
            </a:blip>
            <a:stretch>
              <a:fillRect b="0" l="0" r="0" t="0"/>
            </a:stretch>
          </a:blipFill>
          <a:ln>
            <a:noFill/>
          </a:ln>
        </p:spPr>
      </p:sp>
      <p:sp>
        <p:nvSpPr>
          <p:cNvPr id="185" name="Google Shape;185;p20"/>
          <p:cNvSpPr/>
          <p:nvPr/>
        </p:nvSpPr>
        <p:spPr>
          <a:xfrm>
            <a:off x="4622900" y="4439601"/>
            <a:ext cx="2205452" cy="2205452"/>
          </a:xfrm>
          <a:custGeom>
            <a:rect b="b" l="l" r="r" t="t"/>
            <a:pathLst>
              <a:path extrusionOk="0" h="2205452" w="2205452">
                <a:moveTo>
                  <a:pt x="0" y="0"/>
                </a:moveTo>
                <a:lnTo>
                  <a:pt x="2205453" y="0"/>
                </a:lnTo>
                <a:lnTo>
                  <a:pt x="2205453" y="2205452"/>
                </a:lnTo>
                <a:lnTo>
                  <a:pt x="0" y="2205452"/>
                </a:lnTo>
                <a:lnTo>
                  <a:pt x="0" y="0"/>
                </a:lnTo>
                <a:close/>
              </a:path>
            </a:pathLst>
          </a:custGeom>
          <a:blipFill rotWithShape="1">
            <a:blip r:embed="rId4">
              <a:alphaModFix/>
            </a:blip>
            <a:stretch>
              <a:fillRect b="0" l="0" r="0" t="0"/>
            </a:stretch>
          </a:blipFill>
          <a:ln>
            <a:noFill/>
          </a:ln>
        </p:spPr>
      </p:sp>
      <p:sp>
        <p:nvSpPr>
          <p:cNvPr id="186" name="Google Shape;186;p20"/>
          <p:cNvSpPr/>
          <p:nvPr/>
        </p:nvSpPr>
        <p:spPr>
          <a:xfrm>
            <a:off x="7825510" y="4965430"/>
            <a:ext cx="2639000" cy="1106168"/>
          </a:xfrm>
          <a:custGeom>
            <a:rect b="b" l="l" r="r" t="t"/>
            <a:pathLst>
              <a:path extrusionOk="0" h="1106168" w="2639000">
                <a:moveTo>
                  <a:pt x="0" y="0"/>
                </a:moveTo>
                <a:lnTo>
                  <a:pt x="2639000" y="0"/>
                </a:lnTo>
                <a:lnTo>
                  <a:pt x="2639000" y="1106168"/>
                </a:lnTo>
                <a:lnTo>
                  <a:pt x="0" y="1106168"/>
                </a:lnTo>
                <a:lnTo>
                  <a:pt x="0" y="0"/>
                </a:lnTo>
                <a:close/>
              </a:path>
            </a:pathLst>
          </a:custGeom>
          <a:blipFill rotWithShape="1">
            <a:blip r:embed="rId5">
              <a:alphaModFix/>
            </a:blip>
            <a:stretch>
              <a:fillRect b="0" l="0" r="0" t="0"/>
            </a:stretch>
          </a:blipFill>
          <a:ln>
            <a:noFill/>
          </a:ln>
        </p:spPr>
      </p:sp>
      <p:sp>
        <p:nvSpPr>
          <p:cNvPr id="187" name="Google Shape;187;p20"/>
          <p:cNvSpPr/>
          <p:nvPr/>
        </p:nvSpPr>
        <p:spPr>
          <a:xfrm>
            <a:off x="12492993" y="4449126"/>
            <a:ext cx="1225686" cy="1225686"/>
          </a:xfrm>
          <a:custGeom>
            <a:rect b="b" l="l" r="r" t="t"/>
            <a:pathLst>
              <a:path extrusionOk="0" h="1225686" w="1225686">
                <a:moveTo>
                  <a:pt x="0" y="0"/>
                </a:moveTo>
                <a:lnTo>
                  <a:pt x="1225685" y="0"/>
                </a:lnTo>
                <a:lnTo>
                  <a:pt x="1225685" y="1225685"/>
                </a:lnTo>
                <a:lnTo>
                  <a:pt x="0" y="1225685"/>
                </a:lnTo>
                <a:lnTo>
                  <a:pt x="0" y="0"/>
                </a:lnTo>
                <a:close/>
              </a:path>
            </a:pathLst>
          </a:custGeom>
          <a:blipFill rotWithShape="1">
            <a:blip r:embed="rId6">
              <a:alphaModFix/>
            </a:blip>
            <a:stretch>
              <a:fillRect b="0" l="0" r="0" t="0"/>
            </a:stretch>
          </a:blipFill>
          <a:ln>
            <a:noFill/>
          </a:ln>
        </p:spPr>
      </p:sp>
      <p:sp>
        <p:nvSpPr>
          <p:cNvPr id="188" name="Google Shape;188;p20"/>
          <p:cNvSpPr/>
          <p:nvPr/>
        </p:nvSpPr>
        <p:spPr>
          <a:xfrm>
            <a:off x="11455112" y="4871318"/>
            <a:ext cx="1650724" cy="1909661"/>
          </a:xfrm>
          <a:custGeom>
            <a:rect b="b" l="l" r="r" t="t"/>
            <a:pathLst>
              <a:path extrusionOk="0" h="1909661" w="1650724">
                <a:moveTo>
                  <a:pt x="0" y="0"/>
                </a:moveTo>
                <a:lnTo>
                  <a:pt x="1650724" y="0"/>
                </a:lnTo>
                <a:lnTo>
                  <a:pt x="1650724" y="1909661"/>
                </a:lnTo>
                <a:lnTo>
                  <a:pt x="0" y="1909661"/>
                </a:lnTo>
                <a:lnTo>
                  <a:pt x="0" y="0"/>
                </a:lnTo>
                <a:close/>
              </a:path>
            </a:pathLst>
          </a:custGeom>
          <a:blipFill rotWithShape="1">
            <a:blip r:embed="rId7">
              <a:alphaModFix/>
            </a:blip>
            <a:stretch>
              <a:fillRect b="0" l="0" r="0" t="0"/>
            </a:stretch>
          </a:blipFill>
          <a:ln>
            <a:noFill/>
          </a:ln>
        </p:spPr>
      </p:sp>
      <p:sp>
        <p:nvSpPr>
          <p:cNvPr id="189" name="Google Shape;189;p20"/>
          <p:cNvSpPr/>
          <p:nvPr/>
        </p:nvSpPr>
        <p:spPr>
          <a:xfrm>
            <a:off x="1306618" y="4173104"/>
            <a:ext cx="1893925" cy="2738445"/>
          </a:xfrm>
          <a:custGeom>
            <a:rect b="b" l="l" r="r" t="t"/>
            <a:pathLst>
              <a:path extrusionOk="0" h="2738445" w="1893925">
                <a:moveTo>
                  <a:pt x="0" y="0"/>
                </a:moveTo>
                <a:lnTo>
                  <a:pt x="1893925" y="0"/>
                </a:lnTo>
                <a:lnTo>
                  <a:pt x="1893925" y="2738445"/>
                </a:lnTo>
                <a:lnTo>
                  <a:pt x="0" y="2738445"/>
                </a:lnTo>
                <a:lnTo>
                  <a:pt x="0" y="0"/>
                </a:lnTo>
                <a:close/>
              </a:path>
            </a:pathLst>
          </a:custGeom>
          <a:blipFill rotWithShape="1">
            <a:blip r:embed="rId8">
              <a:alphaModFix/>
            </a:blip>
            <a:stretch>
              <a:fillRect b="0" l="0" r="0" t="0"/>
            </a:stretch>
          </a:blipFill>
          <a:ln>
            <a:noFill/>
          </a:ln>
        </p:spPr>
      </p:sp>
      <p:sp>
        <p:nvSpPr>
          <p:cNvPr id="190" name="Google Shape;190;p20"/>
          <p:cNvSpPr/>
          <p:nvPr/>
        </p:nvSpPr>
        <p:spPr>
          <a:xfrm>
            <a:off x="15087390" y="4281075"/>
            <a:ext cx="1897947" cy="2334625"/>
          </a:xfrm>
          <a:custGeom>
            <a:rect b="b" l="l" r="r" t="t"/>
            <a:pathLst>
              <a:path extrusionOk="0" h="2334625" w="1897947">
                <a:moveTo>
                  <a:pt x="0" y="0"/>
                </a:moveTo>
                <a:lnTo>
                  <a:pt x="1897947" y="0"/>
                </a:lnTo>
                <a:lnTo>
                  <a:pt x="1897947" y="2334624"/>
                </a:lnTo>
                <a:lnTo>
                  <a:pt x="0" y="2334624"/>
                </a:lnTo>
                <a:lnTo>
                  <a:pt x="0" y="0"/>
                </a:lnTo>
                <a:close/>
              </a:path>
            </a:pathLst>
          </a:custGeom>
          <a:blipFill rotWithShape="1">
            <a:blip r:embed="rId9">
              <a:alphaModFix/>
            </a:blip>
            <a:stretch>
              <a:fillRect b="0" l="-42312" r="-42312" t="0"/>
            </a:stretch>
          </a:blipFill>
          <a:ln>
            <a:noFill/>
          </a:ln>
        </p:spPr>
      </p:sp>
      <p:sp>
        <p:nvSpPr>
          <p:cNvPr id="191" name="Google Shape;191;p20"/>
          <p:cNvSpPr txBox="1"/>
          <p:nvPr/>
        </p:nvSpPr>
        <p:spPr>
          <a:xfrm>
            <a:off x="1190004" y="3061170"/>
            <a:ext cx="2127153" cy="32845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925" u="none" cap="none" strike="noStrike">
                <a:solidFill>
                  <a:srgbClr val="2C3045"/>
                </a:solidFill>
                <a:latin typeface="Arial"/>
                <a:ea typeface="Arial"/>
                <a:cs typeface="Arial"/>
                <a:sym typeface="Arial"/>
              </a:rPr>
              <a:t>EARLY 2000'S</a:t>
            </a:r>
            <a:endParaRPr/>
          </a:p>
        </p:txBody>
      </p:sp>
      <p:sp>
        <p:nvSpPr>
          <p:cNvPr id="192" name="Google Shape;192;p20"/>
          <p:cNvSpPr txBox="1"/>
          <p:nvPr/>
        </p:nvSpPr>
        <p:spPr>
          <a:xfrm>
            <a:off x="4637644" y="3061170"/>
            <a:ext cx="2123265" cy="32845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925" u="none" cap="none" strike="noStrike">
                <a:solidFill>
                  <a:srgbClr val="2C3045"/>
                </a:solidFill>
                <a:latin typeface="Arial"/>
                <a:ea typeface="Arial"/>
                <a:cs typeface="Arial"/>
                <a:sym typeface="Arial"/>
              </a:rPr>
              <a:t>2007-2008</a:t>
            </a:r>
            <a:endParaRPr/>
          </a:p>
        </p:txBody>
      </p:sp>
      <p:sp>
        <p:nvSpPr>
          <p:cNvPr id="193" name="Google Shape;193;p20"/>
          <p:cNvSpPr txBox="1"/>
          <p:nvPr/>
        </p:nvSpPr>
        <p:spPr>
          <a:xfrm>
            <a:off x="8081396" y="3061170"/>
            <a:ext cx="2127153" cy="32845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925" u="none" cap="none" strike="noStrike">
                <a:solidFill>
                  <a:srgbClr val="2C3045"/>
                </a:solidFill>
                <a:latin typeface="Arial"/>
                <a:ea typeface="Arial"/>
                <a:cs typeface="Arial"/>
                <a:sym typeface="Arial"/>
              </a:rPr>
              <a:t>2009-2010</a:t>
            </a:r>
            <a:endParaRPr/>
          </a:p>
        </p:txBody>
      </p:sp>
      <p:sp>
        <p:nvSpPr>
          <p:cNvPr id="194" name="Google Shape;194;p20"/>
          <p:cNvSpPr txBox="1"/>
          <p:nvPr/>
        </p:nvSpPr>
        <p:spPr>
          <a:xfrm>
            <a:off x="11529035" y="3061170"/>
            <a:ext cx="2123265" cy="32845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925" u="none" cap="none" strike="noStrike">
                <a:solidFill>
                  <a:srgbClr val="2C3045"/>
                </a:solidFill>
                <a:latin typeface="Arial"/>
                <a:ea typeface="Arial"/>
                <a:cs typeface="Arial"/>
                <a:sym typeface="Arial"/>
              </a:rPr>
              <a:t>2010-2014</a:t>
            </a:r>
            <a:endParaRPr/>
          </a:p>
        </p:txBody>
      </p:sp>
      <p:sp>
        <p:nvSpPr>
          <p:cNvPr id="195" name="Google Shape;195;p20"/>
          <p:cNvSpPr txBox="1"/>
          <p:nvPr/>
        </p:nvSpPr>
        <p:spPr>
          <a:xfrm>
            <a:off x="14974731" y="3061170"/>
            <a:ext cx="2123265" cy="32845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925" u="none" cap="none" strike="noStrike">
                <a:solidFill>
                  <a:srgbClr val="2C3045"/>
                </a:solidFill>
                <a:latin typeface="Arial"/>
                <a:ea typeface="Arial"/>
                <a:cs typeface="Arial"/>
                <a:sym typeface="Arial"/>
              </a:rPr>
              <a:t>2015-2025</a:t>
            </a:r>
            <a:endParaRPr/>
          </a:p>
        </p:txBody>
      </p:sp>
      <p:sp>
        <p:nvSpPr>
          <p:cNvPr id="196" name="Google Shape;196;p20"/>
          <p:cNvSpPr txBox="1"/>
          <p:nvPr/>
        </p:nvSpPr>
        <p:spPr>
          <a:xfrm>
            <a:off x="606947" y="7351893"/>
            <a:ext cx="3389100" cy="1905000"/>
          </a:xfrm>
          <a:prstGeom prst="rect">
            <a:avLst/>
          </a:prstGeom>
          <a:noFill/>
          <a:ln>
            <a:noFill/>
          </a:ln>
        </p:spPr>
        <p:txBody>
          <a:bodyPr anchorCtr="0" anchor="t" bIns="0" lIns="0" spcFirstLastPara="1" rIns="0" wrap="square" tIns="0">
            <a:spAutoFit/>
          </a:bodyPr>
          <a:lstStyle/>
          <a:p>
            <a:pPr indent="0" lvl="0" marL="0" marR="0" rtl="0" algn="ctr">
              <a:lnSpc>
                <a:spcPct val="114000"/>
              </a:lnSpc>
              <a:spcBef>
                <a:spcPts val="0"/>
              </a:spcBef>
              <a:spcAft>
                <a:spcPts val="0"/>
              </a:spcAft>
              <a:buNone/>
            </a:pPr>
            <a:r>
              <a:rPr b="1" i="0" lang="en-US" sz="2800" u="none" cap="none" strike="noStrike">
                <a:solidFill>
                  <a:srgbClr val="2C3045"/>
                </a:solidFill>
                <a:latin typeface="Livvic"/>
                <a:ea typeface="Livvic"/>
                <a:cs typeface="Livvic"/>
                <a:sym typeface="Livvic"/>
              </a:rPr>
              <a:t>Early ‘Smartphones’ </a:t>
            </a:r>
            <a:endParaRPr>
              <a:latin typeface="Livvic"/>
              <a:ea typeface="Livvic"/>
              <a:cs typeface="Livvic"/>
              <a:sym typeface="Livvic"/>
            </a:endParaRPr>
          </a:p>
          <a:p>
            <a:pPr indent="0" lvl="0" marL="0" marR="0" rtl="0" algn="ctr">
              <a:lnSpc>
                <a:spcPct val="114000"/>
              </a:lnSpc>
              <a:spcBef>
                <a:spcPts val="0"/>
              </a:spcBef>
              <a:spcAft>
                <a:spcPts val="0"/>
              </a:spcAft>
              <a:buNone/>
            </a:pPr>
            <a:r>
              <a:rPr b="1" i="0" lang="en-US" sz="2800" u="none" cap="none" strike="noStrike">
                <a:solidFill>
                  <a:srgbClr val="2C3045"/>
                </a:solidFill>
                <a:latin typeface="Livvic"/>
                <a:ea typeface="Livvic"/>
                <a:cs typeface="Livvic"/>
                <a:sym typeface="Livvic"/>
              </a:rPr>
              <a:t>&amp; social giants begin</a:t>
            </a:r>
            <a:endParaRPr>
              <a:latin typeface="Livvic"/>
              <a:ea typeface="Livvic"/>
              <a:cs typeface="Livvic"/>
              <a:sym typeface="Livvic"/>
            </a:endParaRPr>
          </a:p>
        </p:txBody>
      </p:sp>
      <p:sp>
        <p:nvSpPr>
          <p:cNvPr id="197" name="Google Shape;197;p20"/>
          <p:cNvSpPr txBox="1"/>
          <p:nvPr/>
        </p:nvSpPr>
        <p:spPr>
          <a:xfrm>
            <a:off x="4483132" y="9228671"/>
            <a:ext cx="2431200" cy="658800"/>
          </a:xfrm>
          <a:prstGeom prst="rect">
            <a:avLst/>
          </a:prstGeom>
          <a:noFill/>
          <a:ln>
            <a:noFill/>
          </a:ln>
        </p:spPr>
        <p:txBody>
          <a:bodyPr anchorCtr="0" anchor="t" bIns="0" lIns="0" spcFirstLastPara="1" rIns="0" wrap="square" tIns="0">
            <a:spAutoFit/>
          </a:bodyPr>
          <a:lstStyle/>
          <a:p>
            <a:pPr indent="0" lvl="0" marL="0" marR="0" rtl="0" algn="ctr">
              <a:lnSpc>
                <a:spcPct val="114000"/>
              </a:lnSpc>
              <a:spcBef>
                <a:spcPts val="0"/>
              </a:spcBef>
              <a:spcAft>
                <a:spcPts val="0"/>
              </a:spcAft>
              <a:buNone/>
            </a:pPr>
            <a:r>
              <a:rPr b="0" i="0" lang="en-US" sz="2000" u="none" cap="none" strike="noStrike">
                <a:solidFill>
                  <a:srgbClr val="2C3045"/>
                </a:solidFill>
                <a:latin typeface="Arial"/>
                <a:ea typeface="Arial"/>
                <a:cs typeface="Arial"/>
                <a:sym typeface="Arial"/>
              </a:rPr>
              <a:t> Appstore 2008; </a:t>
            </a:r>
            <a:endParaRPr/>
          </a:p>
          <a:p>
            <a:pPr indent="0" lvl="0" marL="0" marR="0" rtl="0" algn="ctr">
              <a:lnSpc>
                <a:spcPct val="114000"/>
              </a:lnSpc>
              <a:spcBef>
                <a:spcPts val="0"/>
              </a:spcBef>
              <a:spcAft>
                <a:spcPts val="0"/>
              </a:spcAft>
              <a:buNone/>
            </a:pPr>
            <a:r>
              <a:rPr b="0" i="0" lang="en-US" sz="2000" u="none" cap="none" strike="noStrike">
                <a:solidFill>
                  <a:srgbClr val="2C3045"/>
                </a:solidFill>
                <a:latin typeface="Arial"/>
                <a:ea typeface="Arial"/>
                <a:cs typeface="Arial"/>
                <a:sym typeface="Arial"/>
              </a:rPr>
              <a:t>1st Android 2008</a:t>
            </a:r>
            <a:endParaRPr/>
          </a:p>
        </p:txBody>
      </p:sp>
      <p:sp>
        <p:nvSpPr>
          <p:cNvPr id="198" name="Google Shape;198;p20"/>
          <p:cNvSpPr txBox="1"/>
          <p:nvPr/>
        </p:nvSpPr>
        <p:spPr>
          <a:xfrm>
            <a:off x="10952538" y="9228671"/>
            <a:ext cx="3389100" cy="658800"/>
          </a:xfrm>
          <a:prstGeom prst="rect">
            <a:avLst/>
          </a:prstGeom>
          <a:noFill/>
          <a:ln>
            <a:noFill/>
          </a:ln>
        </p:spPr>
        <p:txBody>
          <a:bodyPr anchorCtr="0" anchor="t" bIns="0" lIns="0" spcFirstLastPara="1" rIns="0" wrap="square" tIns="0">
            <a:spAutoFit/>
          </a:bodyPr>
          <a:lstStyle/>
          <a:p>
            <a:pPr indent="0" lvl="0" marL="0" marR="0" rtl="0" algn="ctr">
              <a:lnSpc>
                <a:spcPct val="114000"/>
              </a:lnSpc>
              <a:spcBef>
                <a:spcPts val="0"/>
              </a:spcBef>
              <a:spcAft>
                <a:spcPts val="0"/>
              </a:spcAft>
              <a:buNone/>
            </a:pPr>
            <a:r>
              <a:rPr b="0" i="0" lang="en-US" sz="2000" u="none" cap="none" strike="noStrike">
                <a:solidFill>
                  <a:srgbClr val="2C3045"/>
                </a:solidFill>
                <a:latin typeface="Arial"/>
                <a:ea typeface="Arial"/>
                <a:cs typeface="Arial"/>
                <a:sym typeface="Arial"/>
              </a:rPr>
              <a:t>Instagram</a:t>
            </a:r>
            <a:endParaRPr/>
          </a:p>
          <a:p>
            <a:pPr indent="0" lvl="0" marL="0" marR="0" rtl="0" algn="ctr">
              <a:lnSpc>
                <a:spcPct val="114000"/>
              </a:lnSpc>
              <a:spcBef>
                <a:spcPts val="0"/>
              </a:spcBef>
              <a:spcAft>
                <a:spcPts val="0"/>
              </a:spcAft>
              <a:buNone/>
            </a:pPr>
            <a:r>
              <a:rPr b="0" i="0" lang="en-US" sz="2000" u="none" cap="none" strike="noStrike">
                <a:solidFill>
                  <a:srgbClr val="2C3045"/>
                </a:solidFill>
                <a:latin typeface="Arial"/>
                <a:ea typeface="Arial"/>
                <a:cs typeface="Arial"/>
                <a:sym typeface="Arial"/>
              </a:rPr>
              <a:t>Snapchat</a:t>
            </a:r>
            <a:endParaRPr/>
          </a:p>
        </p:txBody>
      </p:sp>
      <p:sp>
        <p:nvSpPr>
          <p:cNvPr id="199" name="Google Shape;199;p20"/>
          <p:cNvSpPr txBox="1"/>
          <p:nvPr/>
        </p:nvSpPr>
        <p:spPr>
          <a:xfrm>
            <a:off x="558969" y="9187883"/>
            <a:ext cx="3389100" cy="658800"/>
          </a:xfrm>
          <a:prstGeom prst="rect">
            <a:avLst/>
          </a:prstGeom>
          <a:noFill/>
          <a:ln>
            <a:noFill/>
          </a:ln>
        </p:spPr>
        <p:txBody>
          <a:bodyPr anchorCtr="0" anchor="t" bIns="0" lIns="0" spcFirstLastPara="1" rIns="0" wrap="square" tIns="0">
            <a:spAutoFit/>
          </a:bodyPr>
          <a:lstStyle/>
          <a:p>
            <a:pPr indent="0" lvl="0" marL="0" marR="0" rtl="0" algn="ctr">
              <a:lnSpc>
                <a:spcPct val="114000"/>
              </a:lnSpc>
              <a:spcBef>
                <a:spcPts val="0"/>
              </a:spcBef>
              <a:spcAft>
                <a:spcPts val="0"/>
              </a:spcAft>
              <a:buNone/>
            </a:pPr>
            <a:r>
              <a:rPr b="0" i="0" lang="en-US" sz="2000" u="none" cap="none" strike="noStrike">
                <a:solidFill>
                  <a:srgbClr val="2C3045"/>
                </a:solidFill>
                <a:latin typeface="Arial"/>
                <a:ea typeface="Arial"/>
                <a:cs typeface="Arial"/>
                <a:sym typeface="Arial"/>
              </a:rPr>
              <a:t>Facebook 2002</a:t>
            </a:r>
            <a:endParaRPr/>
          </a:p>
          <a:p>
            <a:pPr indent="0" lvl="0" marL="0" marR="0" rtl="0" algn="ctr">
              <a:lnSpc>
                <a:spcPct val="114000"/>
              </a:lnSpc>
              <a:spcBef>
                <a:spcPts val="0"/>
              </a:spcBef>
              <a:spcAft>
                <a:spcPts val="0"/>
              </a:spcAft>
              <a:buNone/>
            </a:pPr>
            <a:r>
              <a:rPr b="0" i="0" lang="en-US" sz="2000" u="none" cap="none" strike="noStrike">
                <a:solidFill>
                  <a:srgbClr val="2C3045"/>
                </a:solidFill>
                <a:latin typeface="Arial"/>
                <a:ea typeface="Arial"/>
                <a:cs typeface="Arial"/>
                <a:sym typeface="Arial"/>
              </a:rPr>
              <a:t>YouTube 2005</a:t>
            </a:r>
            <a:endParaRPr/>
          </a:p>
        </p:txBody>
      </p:sp>
      <p:sp>
        <p:nvSpPr>
          <p:cNvPr id="200" name="Google Shape;200;p20"/>
          <p:cNvSpPr txBox="1"/>
          <p:nvPr/>
        </p:nvSpPr>
        <p:spPr>
          <a:xfrm>
            <a:off x="7449371" y="9154133"/>
            <a:ext cx="3389100" cy="807900"/>
          </a:xfrm>
          <a:prstGeom prst="rect">
            <a:avLst/>
          </a:prstGeom>
          <a:noFill/>
          <a:ln>
            <a:noFill/>
          </a:ln>
        </p:spPr>
        <p:txBody>
          <a:bodyPr anchorCtr="0" anchor="t" bIns="0" lIns="0" spcFirstLastPara="1" rIns="0" wrap="square" tIns="0">
            <a:spAutoFit/>
          </a:bodyPr>
          <a:lstStyle/>
          <a:p>
            <a:pPr indent="0" lvl="0" marL="0" marR="0" rtl="0" algn="ctr">
              <a:lnSpc>
                <a:spcPct val="114000"/>
              </a:lnSpc>
              <a:spcBef>
                <a:spcPts val="0"/>
              </a:spcBef>
              <a:spcAft>
                <a:spcPts val="0"/>
              </a:spcAft>
              <a:buNone/>
            </a:pPr>
            <a:r>
              <a:rPr b="0" i="0" lang="en-US" sz="1600" u="none" cap="none" strike="noStrike">
                <a:solidFill>
                  <a:srgbClr val="2C3045"/>
                </a:solidFill>
                <a:latin typeface="Arial"/>
                <a:ea typeface="Arial"/>
                <a:cs typeface="Arial"/>
                <a:sym typeface="Arial"/>
              </a:rPr>
              <a:t>The like button &amp; retweet button, infinite scroll, push notifications, algorithms and front-facing cameras</a:t>
            </a:r>
            <a:endParaRPr sz="1000"/>
          </a:p>
        </p:txBody>
      </p:sp>
      <p:sp>
        <p:nvSpPr>
          <p:cNvPr id="201" name="Google Shape;201;p20"/>
          <p:cNvSpPr txBox="1"/>
          <p:nvPr/>
        </p:nvSpPr>
        <p:spPr>
          <a:xfrm>
            <a:off x="4536369" y="7351893"/>
            <a:ext cx="2378400" cy="922200"/>
          </a:xfrm>
          <a:prstGeom prst="rect">
            <a:avLst/>
          </a:prstGeom>
          <a:noFill/>
          <a:ln>
            <a:noFill/>
          </a:ln>
        </p:spPr>
        <p:txBody>
          <a:bodyPr anchorCtr="0" anchor="t" bIns="0" lIns="0" spcFirstLastPara="1" rIns="0" wrap="square" tIns="0">
            <a:spAutoFit/>
          </a:bodyPr>
          <a:lstStyle/>
          <a:p>
            <a:pPr indent="0" lvl="0" marL="0" marR="0" rtl="0" algn="ctr">
              <a:lnSpc>
                <a:spcPct val="114000"/>
              </a:lnSpc>
              <a:spcBef>
                <a:spcPts val="0"/>
              </a:spcBef>
              <a:spcAft>
                <a:spcPts val="0"/>
              </a:spcAft>
              <a:buNone/>
            </a:pPr>
            <a:r>
              <a:rPr b="1" i="0" lang="en-US" sz="2800" u="none" cap="none" strike="noStrike">
                <a:solidFill>
                  <a:srgbClr val="2C3045"/>
                </a:solidFill>
                <a:latin typeface="Livvic"/>
                <a:ea typeface="Livvic"/>
                <a:cs typeface="Livvic"/>
                <a:sym typeface="Livvic"/>
              </a:rPr>
              <a:t>The iPhone ‘touch screen’ </a:t>
            </a:r>
            <a:endParaRPr>
              <a:latin typeface="Livvic"/>
              <a:ea typeface="Livvic"/>
              <a:cs typeface="Livvic"/>
              <a:sym typeface="Livvic"/>
            </a:endParaRPr>
          </a:p>
        </p:txBody>
      </p:sp>
      <p:sp>
        <p:nvSpPr>
          <p:cNvPr id="202" name="Google Shape;202;p20"/>
          <p:cNvSpPr txBox="1"/>
          <p:nvPr/>
        </p:nvSpPr>
        <p:spPr>
          <a:xfrm>
            <a:off x="7449396" y="7351893"/>
            <a:ext cx="3389100" cy="1413600"/>
          </a:xfrm>
          <a:prstGeom prst="rect">
            <a:avLst/>
          </a:prstGeom>
          <a:noFill/>
          <a:ln>
            <a:noFill/>
          </a:ln>
        </p:spPr>
        <p:txBody>
          <a:bodyPr anchorCtr="0" anchor="t" bIns="0" lIns="0" spcFirstLastPara="1" rIns="0" wrap="square" tIns="0">
            <a:spAutoFit/>
          </a:bodyPr>
          <a:lstStyle/>
          <a:p>
            <a:pPr indent="0" lvl="0" marL="0" marR="0" rtl="0" algn="ctr">
              <a:lnSpc>
                <a:spcPct val="114000"/>
              </a:lnSpc>
              <a:spcBef>
                <a:spcPts val="0"/>
              </a:spcBef>
              <a:spcAft>
                <a:spcPts val="0"/>
              </a:spcAft>
              <a:buNone/>
            </a:pPr>
            <a:r>
              <a:rPr b="1" i="0" lang="en-US" sz="2800" u="none" cap="none" strike="noStrike">
                <a:solidFill>
                  <a:srgbClr val="2C3045"/>
                </a:solidFill>
                <a:latin typeface="Livvic"/>
                <a:ea typeface="Livvic"/>
                <a:cs typeface="Livvic"/>
                <a:sym typeface="Livvic"/>
              </a:rPr>
              <a:t>Tech behaviourists maximise engagement</a:t>
            </a:r>
            <a:endParaRPr>
              <a:latin typeface="Livvic"/>
              <a:ea typeface="Livvic"/>
              <a:cs typeface="Livvic"/>
              <a:sym typeface="Livvic"/>
            </a:endParaRPr>
          </a:p>
        </p:txBody>
      </p:sp>
      <p:sp>
        <p:nvSpPr>
          <p:cNvPr id="203" name="Google Shape;203;p20"/>
          <p:cNvSpPr txBox="1"/>
          <p:nvPr/>
        </p:nvSpPr>
        <p:spPr>
          <a:xfrm>
            <a:off x="11331223" y="7351893"/>
            <a:ext cx="2518800" cy="1413600"/>
          </a:xfrm>
          <a:prstGeom prst="rect">
            <a:avLst/>
          </a:prstGeom>
          <a:noFill/>
          <a:ln>
            <a:noFill/>
          </a:ln>
        </p:spPr>
        <p:txBody>
          <a:bodyPr anchorCtr="0" anchor="t" bIns="0" lIns="0" spcFirstLastPara="1" rIns="0" wrap="square" tIns="0">
            <a:spAutoFit/>
          </a:bodyPr>
          <a:lstStyle/>
          <a:p>
            <a:pPr indent="0" lvl="0" marL="0" marR="0" rtl="0" algn="ctr">
              <a:lnSpc>
                <a:spcPct val="114000"/>
              </a:lnSpc>
              <a:spcBef>
                <a:spcPts val="0"/>
              </a:spcBef>
              <a:spcAft>
                <a:spcPts val="0"/>
              </a:spcAft>
              <a:buNone/>
            </a:pPr>
            <a:r>
              <a:rPr b="1" i="0" lang="en-US" sz="2800" u="none" cap="none" strike="noStrike">
                <a:solidFill>
                  <a:srgbClr val="2C3045"/>
                </a:solidFill>
                <a:latin typeface="Livvic"/>
                <a:ea typeface="Livvic"/>
                <a:cs typeface="Livvic"/>
                <a:sym typeface="Livvic"/>
              </a:rPr>
              <a:t>Internet everywhere - 4G </a:t>
            </a:r>
            <a:endParaRPr>
              <a:latin typeface="Livvic"/>
              <a:ea typeface="Livvic"/>
              <a:cs typeface="Livvic"/>
              <a:sym typeface="Livvic"/>
            </a:endParaRPr>
          </a:p>
        </p:txBody>
      </p:sp>
      <p:sp>
        <p:nvSpPr>
          <p:cNvPr id="204" name="Google Shape;204;p20"/>
          <p:cNvSpPr txBox="1"/>
          <p:nvPr/>
        </p:nvSpPr>
        <p:spPr>
          <a:xfrm>
            <a:off x="14341759" y="7351893"/>
            <a:ext cx="3389100" cy="1413600"/>
          </a:xfrm>
          <a:prstGeom prst="rect">
            <a:avLst/>
          </a:prstGeom>
          <a:noFill/>
          <a:ln>
            <a:noFill/>
          </a:ln>
        </p:spPr>
        <p:txBody>
          <a:bodyPr anchorCtr="0" anchor="t" bIns="0" lIns="0" spcFirstLastPara="1" rIns="0" wrap="square" tIns="0">
            <a:spAutoFit/>
          </a:bodyPr>
          <a:lstStyle/>
          <a:p>
            <a:pPr indent="0" lvl="0" marL="0" marR="0" rtl="0" algn="ctr">
              <a:lnSpc>
                <a:spcPct val="114000"/>
              </a:lnSpc>
              <a:spcBef>
                <a:spcPts val="0"/>
              </a:spcBef>
              <a:spcAft>
                <a:spcPts val="0"/>
              </a:spcAft>
              <a:buNone/>
            </a:pPr>
            <a:r>
              <a:rPr b="1" i="0" lang="en-US" sz="2800" u="none" cap="none" strike="noStrike">
                <a:solidFill>
                  <a:srgbClr val="2C3045"/>
                </a:solidFill>
                <a:latin typeface="Livvic"/>
                <a:ea typeface="Livvic"/>
                <a:cs typeface="Livvic"/>
                <a:sym typeface="Livvic"/>
              </a:rPr>
              <a:t>97% of UK 12yr olds own a smartphone</a:t>
            </a:r>
            <a:endParaRPr>
              <a:latin typeface="Livvic"/>
              <a:ea typeface="Livvic"/>
              <a:cs typeface="Livvic"/>
              <a:sym typeface="Livvic"/>
            </a:endParaRPr>
          </a:p>
        </p:txBody>
      </p:sp>
      <p:sp>
        <p:nvSpPr>
          <p:cNvPr id="205" name="Google Shape;205;p20"/>
          <p:cNvSpPr txBox="1"/>
          <p:nvPr/>
        </p:nvSpPr>
        <p:spPr>
          <a:xfrm>
            <a:off x="14706757" y="8890433"/>
            <a:ext cx="2659200" cy="1360800"/>
          </a:xfrm>
          <a:prstGeom prst="rect">
            <a:avLst/>
          </a:prstGeom>
          <a:noFill/>
          <a:ln>
            <a:noFill/>
          </a:ln>
        </p:spPr>
        <p:txBody>
          <a:bodyPr anchorCtr="0" anchor="t" bIns="0" lIns="0" spcFirstLastPara="1" rIns="0" wrap="square" tIns="0">
            <a:spAutoFit/>
          </a:bodyPr>
          <a:lstStyle/>
          <a:p>
            <a:pPr indent="0" lvl="0" marL="0" marR="0" rtl="0" algn="ctr">
              <a:lnSpc>
                <a:spcPct val="114000"/>
              </a:lnSpc>
              <a:spcBef>
                <a:spcPts val="0"/>
              </a:spcBef>
              <a:spcAft>
                <a:spcPts val="0"/>
              </a:spcAft>
              <a:buNone/>
            </a:pPr>
            <a:r>
              <a:rPr b="0" i="0" lang="en-US" sz="2000" u="none" cap="none" strike="noStrike">
                <a:solidFill>
                  <a:srgbClr val="2C3045"/>
                </a:solidFill>
                <a:latin typeface="Arial"/>
                <a:ea typeface="Arial"/>
                <a:cs typeface="Arial"/>
                <a:sym typeface="Arial"/>
              </a:rPr>
              <a:t>2024: Social Media revenue &gt;$250B; TikTok hits 1.8B users in 8yrs</a:t>
            </a:r>
            <a:endParaRPr/>
          </a:p>
        </p:txBody>
      </p:sp>
      <p:sp>
        <p:nvSpPr>
          <p:cNvPr id="206" name="Google Shape;206;p20"/>
          <p:cNvSpPr txBox="1"/>
          <p:nvPr/>
        </p:nvSpPr>
        <p:spPr>
          <a:xfrm>
            <a:off x="2037026" y="388375"/>
            <a:ext cx="7407000" cy="15084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i="0" lang="en-US" sz="9999" u="none" cap="none" strike="noStrike">
                <a:solidFill>
                  <a:srgbClr val="2C3045"/>
                </a:solidFill>
                <a:latin typeface="Livvic"/>
                <a:ea typeface="Livvic"/>
                <a:cs typeface="Livvic"/>
                <a:sym typeface="Livvic"/>
              </a:rPr>
              <a:t>Timeline</a:t>
            </a:r>
            <a:endParaRPr>
              <a:latin typeface="Livvic"/>
              <a:ea typeface="Livvic"/>
              <a:cs typeface="Livvic"/>
              <a:sym typeface="Livv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0" name="Shape 210"/>
        <p:cNvGrpSpPr/>
        <p:nvPr/>
      </p:nvGrpSpPr>
      <p:grpSpPr>
        <a:xfrm>
          <a:off x="0" y="0"/>
          <a:ext cx="0" cy="0"/>
          <a:chOff x="0" y="0"/>
          <a:chExt cx="0" cy="0"/>
        </a:xfrm>
      </p:grpSpPr>
      <p:sp>
        <p:nvSpPr>
          <p:cNvPr id="211" name="Google Shape;211;p21"/>
          <p:cNvSpPr txBox="1"/>
          <p:nvPr/>
        </p:nvSpPr>
        <p:spPr>
          <a:xfrm>
            <a:off x="2853594" y="152408"/>
            <a:ext cx="13735200" cy="1492800"/>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lang="en-US" sz="9698">
                <a:solidFill>
                  <a:schemeClr val="dk1"/>
                </a:solidFill>
                <a:latin typeface="Livvic"/>
                <a:ea typeface="Livvic"/>
                <a:cs typeface="Livvic"/>
                <a:sym typeface="Livvic"/>
              </a:rPr>
              <a:t>Persuasive Design</a:t>
            </a:r>
            <a:endParaRPr sz="100">
              <a:solidFill>
                <a:schemeClr val="dk1"/>
              </a:solidFill>
              <a:latin typeface="Livvic"/>
              <a:ea typeface="Livvic"/>
              <a:cs typeface="Livvic"/>
              <a:sym typeface="Livvic"/>
            </a:endParaRPr>
          </a:p>
        </p:txBody>
      </p:sp>
      <p:sp>
        <p:nvSpPr>
          <p:cNvPr id="212" name="Google Shape;212;p21"/>
          <p:cNvSpPr txBox="1"/>
          <p:nvPr/>
        </p:nvSpPr>
        <p:spPr>
          <a:xfrm>
            <a:off x="1125150" y="3198625"/>
            <a:ext cx="8293800" cy="6091800"/>
          </a:xfrm>
          <a:prstGeom prst="rect">
            <a:avLst/>
          </a:prstGeom>
          <a:solidFill>
            <a:srgbClr val="EDFFDD"/>
          </a:solidFill>
          <a:ln>
            <a:noFill/>
          </a:ln>
        </p:spPr>
        <p:txBody>
          <a:bodyPr anchorCtr="0" anchor="t" bIns="91425" lIns="91425" spcFirstLastPara="1" rIns="91425" wrap="square" tIns="91425">
            <a:noAutofit/>
          </a:bodyPr>
          <a:lstStyle/>
          <a:p>
            <a:pPr indent="0" lvl="0" marL="0" rtl="0" algn="l">
              <a:lnSpc>
                <a:spcPct val="114003"/>
              </a:lnSpc>
              <a:spcBef>
                <a:spcPts val="0"/>
              </a:spcBef>
              <a:spcAft>
                <a:spcPts val="0"/>
              </a:spcAft>
              <a:buClr>
                <a:schemeClr val="dk1"/>
              </a:buClr>
              <a:buFont typeface="Arial"/>
              <a:buNone/>
            </a:pPr>
            <a:r>
              <a:rPr lang="en-US" sz="4199">
                <a:solidFill>
                  <a:srgbClr val="2C3045"/>
                </a:solidFill>
                <a:latin typeface="Livvic"/>
                <a:ea typeface="Livvic"/>
                <a:cs typeface="Livvic"/>
                <a:sym typeface="Livvic"/>
              </a:rPr>
              <a:t>Smart technology taps into our dopamine reward pathway making us all vulnerable to overconsumption.</a:t>
            </a:r>
            <a:endParaRPr>
              <a:solidFill>
                <a:schemeClr val="dk1"/>
              </a:solidFill>
              <a:latin typeface="Livvic"/>
              <a:ea typeface="Livvic"/>
              <a:cs typeface="Livvic"/>
              <a:sym typeface="Livvic"/>
            </a:endParaRPr>
          </a:p>
          <a:p>
            <a:pPr indent="0" lvl="0" marL="0" rtl="0" algn="l">
              <a:lnSpc>
                <a:spcPct val="55989"/>
              </a:lnSpc>
              <a:spcBef>
                <a:spcPts val="0"/>
              </a:spcBef>
              <a:spcAft>
                <a:spcPts val="0"/>
              </a:spcAft>
              <a:buClr>
                <a:schemeClr val="dk1"/>
              </a:buClr>
              <a:buFont typeface="Arial"/>
              <a:buNone/>
            </a:pPr>
            <a:r>
              <a:t/>
            </a:r>
            <a:endParaRPr sz="4199">
              <a:solidFill>
                <a:srgbClr val="2C3045"/>
              </a:solidFill>
              <a:latin typeface="Livvic"/>
              <a:ea typeface="Livvic"/>
              <a:cs typeface="Livvic"/>
              <a:sym typeface="Livvic"/>
            </a:endParaRPr>
          </a:p>
          <a:p>
            <a:pPr indent="0" lvl="0" marL="0" rtl="0" algn="l">
              <a:lnSpc>
                <a:spcPct val="114003"/>
              </a:lnSpc>
              <a:spcBef>
                <a:spcPts val="0"/>
              </a:spcBef>
              <a:spcAft>
                <a:spcPts val="0"/>
              </a:spcAft>
              <a:buClr>
                <a:schemeClr val="dk1"/>
              </a:buClr>
              <a:buFont typeface="Arial"/>
              <a:buNone/>
            </a:pPr>
            <a:r>
              <a:rPr lang="en-US" sz="4199">
                <a:solidFill>
                  <a:srgbClr val="2C3045"/>
                </a:solidFill>
                <a:latin typeface="Livvic"/>
                <a:ea typeface="Livvic"/>
                <a:cs typeface="Livvic"/>
                <a:sym typeface="Livvic"/>
              </a:rPr>
              <a:t>So powerful is persuasive tech that it has been described as akin to involuntary hypnotism.</a:t>
            </a:r>
            <a:endParaRPr sz="3200">
              <a:solidFill>
                <a:schemeClr val="dk1"/>
              </a:solidFill>
              <a:latin typeface="Livvic"/>
              <a:ea typeface="Livvic"/>
              <a:cs typeface="Livvic"/>
              <a:sym typeface="Livvic"/>
            </a:endParaRPr>
          </a:p>
        </p:txBody>
      </p:sp>
      <p:sp>
        <p:nvSpPr>
          <p:cNvPr id="213" name="Google Shape;213;p21"/>
          <p:cNvSpPr/>
          <p:nvPr/>
        </p:nvSpPr>
        <p:spPr>
          <a:xfrm>
            <a:off x="9830593" y="1982378"/>
            <a:ext cx="3550511" cy="5769931"/>
          </a:xfrm>
          <a:custGeom>
            <a:rect b="b" l="l" r="r" t="t"/>
            <a:pathLst>
              <a:path extrusionOk="0" h="5769931" w="3550511">
                <a:moveTo>
                  <a:pt x="0" y="0"/>
                </a:moveTo>
                <a:lnTo>
                  <a:pt x="3550512" y="0"/>
                </a:lnTo>
                <a:lnTo>
                  <a:pt x="3550512" y="5769931"/>
                </a:lnTo>
                <a:lnTo>
                  <a:pt x="0" y="5769931"/>
                </a:lnTo>
                <a:lnTo>
                  <a:pt x="0" y="0"/>
                </a:lnTo>
                <a:close/>
              </a:path>
            </a:pathLst>
          </a:custGeom>
          <a:blipFill rotWithShape="1">
            <a:blip r:embed="rId3">
              <a:alphaModFix/>
            </a:blip>
            <a:stretch>
              <a:fillRect b="-22249" l="-138720" r="-59449" t="0"/>
            </a:stretch>
          </a:blipFill>
          <a:ln>
            <a:noFill/>
          </a:ln>
        </p:spPr>
      </p:sp>
      <p:sp>
        <p:nvSpPr>
          <p:cNvPr id="214" name="Google Shape;214;p21"/>
          <p:cNvSpPr/>
          <p:nvPr/>
        </p:nvSpPr>
        <p:spPr>
          <a:xfrm>
            <a:off x="13038289" y="4112974"/>
            <a:ext cx="3550511" cy="5769931"/>
          </a:xfrm>
          <a:custGeom>
            <a:rect b="b" l="l" r="r" t="t"/>
            <a:pathLst>
              <a:path extrusionOk="0" h="5769931" w="3550511">
                <a:moveTo>
                  <a:pt x="0" y="0"/>
                </a:moveTo>
                <a:lnTo>
                  <a:pt x="3550511" y="0"/>
                </a:lnTo>
                <a:lnTo>
                  <a:pt x="3550511" y="5769930"/>
                </a:lnTo>
                <a:lnTo>
                  <a:pt x="0" y="5769930"/>
                </a:lnTo>
                <a:lnTo>
                  <a:pt x="0" y="0"/>
                </a:lnTo>
                <a:close/>
              </a:path>
            </a:pathLst>
          </a:custGeom>
          <a:blipFill rotWithShape="1">
            <a:blip r:embed="rId4">
              <a:alphaModFix/>
            </a:blip>
            <a:stretch>
              <a:fillRect b="0" l="-94631" r="-94620" t="0"/>
            </a:stretch>
          </a:blipFill>
          <a:ln>
            <a:noFill/>
          </a:ln>
        </p:spPr>
      </p:sp>
      <p:sp>
        <p:nvSpPr>
          <p:cNvPr id="215" name="Google Shape;215;p21"/>
          <p:cNvSpPr/>
          <p:nvPr/>
        </p:nvSpPr>
        <p:spPr>
          <a:xfrm>
            <a:off x="12527626" y="2143502"/>
            <a:ext cx="709780" cy="687829"/>
          </a:xfrm>
          <a:custGeom>
            <a:rect b="b" l="l" r="r" t="t"/>
            <a:pathLst>
              <a:path extrusionOk="0" h="687829" w="709780">
                <a:moveTo>
                  <a:pt x="0" y="0"/>
                </a:moveTo>
                <a:lnTo>
                  <a:pt x="709781" y="0"/>
                </a:lnTo>
                <a:lnTo>
                  <a:pt x="709781" y="687828"/>
                </a:lnTo>
                <a:lnTo>
                  <a:pt x="0" y="687828"/>
                </a:lnTo>
                <a:lnTo>
                  <a:pt x="0" y="0"/>
                </a:lnTo>
                <a:close/>
              </a:path>
            </a:pathLst>
          </a:custGeom>
          <a:blipFill rotWithShape="1">
            <a:blip r:embed="rId5">
              <a:alphaModFix/>
            </a:blip>
            <a:stretch>
              <a:fillRect b="0" l="0" r="0" t="0"/>
            </a:stretch>
          </a:blipFill>
          <a:ln>
            <a:noFill/>
          </a:ln>
        </p:spPr>
      </p:sp>
      <p:sp>
        <p:nvSpPr>
          <p:cNvPr id="216" name="Google Shape;216;p21"/>
          <p:cNvSpPr/>
          <p:nvPr/>
        </p:nvSpPr>
        <p:spPr>
          <a:xfrm>
            <a:off x="15718601" y="4400852"/>
            <a:ext cx="709780" cy="687829"/>
          </a:xfrm>
          <a:custGeom>
            <a:rect b="b" l="l" r="r" t="t"/>
            <a:pathLst>
              <a:path extrusionOk="0" h="687829" w="709780">
                <a:moveTo>
                  <a:pt x="0" y="0"/>
                </a:moveTo>
                <a:lnTo>
                  <a:pt x="709781" y="0"/>
                </a:lnTo>
                <a:lnTo>
                  <a:pt x="709781" y="687828"/>
                </a:lnTo>
                <a:lnTo>
                  <a:pt x="0" y="687828"/>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2"/>
          <p:cNvSpPr txBox="1"/>
          <p:nvPr/>
        </p:nvSpPr>
        <p:spPr>
          <a:xfrm>
            <a:off x="2767824" y="152400"/>
            <a:ext cx="11354700" cy="1492800"/>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lang="en-US" sz="9698">
                <a:solidFill>
                  <a:schemeClr val="dk1"/>
                </a:solidFill>
                <a:latin typeface="Livvic"/>
                <a:ea typeface="Livvic"/>
                <a:cs typeface="Livvic"/>
                <a:sym typeface="Livvic"/>
              </a:rPr>
              <a:t>Persuasive Design</a:t>
            </a:r>
            <a:endParaRPr sz="100">
              <a:solidFill>
                <a:schemeClr val="dk1"/>
              </a:solidFill>
              <a:latin typeface="Livvic"/>
              <a:ea typeface="Livvic"/>
              <a:cs typeface="Livvic"/>
              <a:sym typeface="Livvic"/>
            </a:endParaRPr>
          </a:p>
        </p:txBody>
      </p:sp>
      <p:pic>
        <p:nvPicPr>
          <p:cNvPr id="222" name="Google Shape;222;p22"/>
          <p:cNvPicPr preferRelativeResize="0"/>
          <p:nvPr/>
        </p:nvPicPr>
        <p:blipFill rotWithShape="1">
          <a:blip r:embed="rId3">
            <a:alphaModFix/>
          </a:blip>
          <a:srcRect b="5446" l="0" r="0" t="0"/>
          <a:stretch/>
        </p:blipFill>
        <p:spPr>
          <a:xfrm>
            <a:off x="748476" y="2325250"/>
            <a:ext cx="8061651" cy="7485850"/>
          </a:xfrm>
          <a:prstGeom prst="rect">
            <a:avLst/>
          </a:prstGeom>
          <a:noFill/>
          <a:ln>
            <a:noFill/>
          </a:ln>
        </p:spPr>
      </p:pic>
      <p:grpSp>
        <p:nvGrpSpPr>
          <p:cNvPr id="223" name="Google Shape;223;p22"/>
          <p:cNvGrpSpPr/>
          <p:nvPr/>
        </p:nvGrpSpPr>
        <p:grpSpPr>
          <a:xfrm>
            <a:off x="9421225" y="3276228"/>
            <a:ext cx="8645541" cy="1813388"/>
            <a:chOff x="0" y="-57150"/>
            <a:chExt cx="2277000" cy="675000"/>
          </a:xfrm>
        </p:grpSpPr>
        <p:sp>
          <p:nvSpPr>
            <p:cNvPr id="224" name="Google Shape;224;p22"/>
            <p:cNvSpPr/>
            <p:nvPr/>
          </p:nvSpPr>
          <p:spPr>
            <a:xfrm>
              <a:off x="0" y="0"/>
              <a:ext cx="2276851" cy="617757"/>
            </a:xfrm>
            <a:custGeom>
              <a:rect b="b" l="l" r="r" t="t"/>
              <a:pathLst>
                <a:path extrusionOk="0" h="617757" w="2276851">
                  <a:moveTo>
                    <a:pt x="26866" y="0"/>
                  </a:moveTo>
                  <a:lnTo>
                    <a:pt x="2249984" y="0"/>
                  </a:lnTo>
                  <a:cubicBezTo>
                    <a:pt x="2264822" y="0"/>
                    <a:pt x="2276851" y="12028"/>
                    <a:pt x="2276851" y="26866"/>
                  </a:cubicBezTo>
                  <a:lnTo>
                    <a:pt x="2276851" y="590891"/>
                  </a:lnTo>
                  <a:cubicBezTo>
                    <a:pt x="2276851" y="598016"/>
                    <a:pt x="2274020" y="604850"/>
                    <a:pt x="2268982" y="609888"/>
                  </a:cubicBezTo>
                  <a:cubicBezTo>
                    <a:pt x="2263943" y="614927"/>
                    <a:pt x="2257110" y="617757"/>
                    <a:pt x="2249984" y="617757"/>
                  </a:cubicBezTo>
                  <a:lnTo>
                    <a:pt x="26866" y="617757"/>
                  </a:lnTo>
                  <a:cubicBezTo>
                    <a:pt x="19741" y="617757"/>
                    <a:pt x="12907" y="614927"/>
                    <a:pt x="7869" y="609888"/>
                  </a:cubicBezTo>
                  <a:cubicBezTo>
                    <a:pt x="2831" y="604850"/>
                    <a:pt x="0" y="598016"/>
                    <a:pt x="0" y="590891"/>
                  </a:cubicBezTo>
                  <a:lnTo>
                    <a:pt x="0" y="26866"/>
                  </a:lnTo>
                  <a:cubicBezTo>
                    <a:pt x="0" y="19741"/>
                    <a:pt x="2831" y="12907"/>
                    <a:pt x="7869" y="7869"/>
                  </a:cubicBezTo>
                  <a:cubicBezTo>
                    <a:pt x="12907" y="2831"/>
                    <a:pt x="19741" y="0"/>
                    <a:pt x="26866" y="0"/>
                  </a:cubicBezTo>
                  <a:close/>
                </a:path>
              </a:pathLst>
            </a:custGeom>
            <a:solidFill>
              <a:srgbClr val="2C31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2"/>
            <p:cNvSpPr txBox="1"/>
            <p:nvPr/>
          </p:nvSpPr>
          <p:spPr>
            <a:xfrm>
              <a:off x="0" y="-57150"/>
              <a:ext cx="2277000" cy="675000"/>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6" name="Google Shape;226;p22"/>
          <p:cNvSpPr txBox="1"/>
          <p:nvPr/>
        </p:nvSpPr>
        <p:spPr>
          <a:xfrm>
            <a:off x="9760750" y="3627925"/>
            <a:ext cx="7520100" cy="1140000"/>
          </a:xfrm>
          <a:prstGeom prst="rect">
            <a:avLst/>
          </a:prstGeom>
          <a:noFill/>
          <a:ln>
            <a:noFill/>
          </a:ln>
        </p:spPr>
        <p:txBody>
          <a:bodyPr anchorCtr="0" anchor="t" bIns="91425" lIns="91425" spcFirstLastPara="1" rIns="91425" wrap="square" tIns="91425">
            <a:spAutoFit/>
          </a:bodyPr>
          <a:lstStyle/>
          <a:p>
            <a:pPr indent="0" lvl="0" marL="0" rtl="0" algn="l">
              <a:lnSpc>
                <a:spcPct val="114000"/>
              </a:lnSpc>
              <a:spcBef>
                <a:spcPts val="0"/>
              </a:spcBef>
              <a:spcAft>
                <a:spcPts val="0"/>
              </a:spcAft>
              <a:buNone/>
            </a:pPr>
            <a:r>
              <a:rPr lang="en-US" sz="2900">
                <a:solidFill>
                  <a:schemeClr val="lt1"/>
                </a:solidFill>
                <a:latin typeface="Livvic"/>
                <a:ea typeface="Livvic"/>
                <a:cs typeface="Livvic"/>
                <a:sym typeface="Livvic"/>
              </a:rPr>
              <a:t>Dopamine is released during a reward which provides a learning signal to the brain.</a:t>
            </a:r>
            <a:endParaRPr>
              <a:latin typeface="Livvic"/>
              <a:ea typeface="Livvic"/>
              <a:cs typeface="Livvic"/>
              <a:sym typeface="Livvic"/>
            </a:endParaRPr>
          </a:p>
        </p:txBody>
      </p:sp>
      <p:grpSp>
        <p:nvGrpSpPr>
          <p:cNvPr id="227" name="Google Shape;227;p22"/>
          <p:cNvGrpSpPr/>
          <p:nvPr/>
        </p:nvGrpSpPr>
        <p:grpSpPr>
          <a:xfrm>
            <a:off x="9421225" y="5261849"/>
            <a:ext cx="8645541" cy="1612642"/>
            <a:chOff x="0" y="-57150"/>
            <a:chExt cx="2277000" cy="675000"/>
          </a:xfrm>
        </p:grpSpPr>
        <p:sp>
          <p:nvSpPr>
            <p:cNvPr id="228" name="Google Shape;228;p22"/>
            <p:cNvSpPr/>
            <p:nvPr/>
          </p:nvSpPr>
          <p:spPr>
            <a:xfrm>
              <a:off x="0" y="0"/>
              <a:ext cx="2276851" cy="617757"/>
            </a:xfrm>
            <a:custGeom>
              <a:rect b="b" l="l" r="r" t="t"/>
              <a:pathLst>
                <a:path extrusionOk="0" h="617757" w="2276851">
                  <a:moveTo>
                    <a:pt x="26866" y="0"/>
                  </a:moveTo>
                  <a:lnTo>
                    <a:pt x="2249984" y="0"/>
                  </a:lnTo>
                  <a:cubicBezTo>
                    <a:pt x="2264822" y="0"/>
                    <a:pt x="2276851" y="12028"/>
                    <a:pt x="2276851" y="26866"/>
                  </a:cubicBezTo>
                  <a:lnTo>
                    <a:pt x="2276851" y="590891"/>
                  </a:lnTo>
                  <a:cubicBezTo>
                    <a:pt x="2276851" y="598016"/>
                    <a:pt x="2274020" y="604850"/>
                    <a:pt x="2268982" y="609888"/>
                  </a:cubicBezTo>
                  <a:cubicBezTo>
                    <a:pt x="2263943" y="614927"/>
                    <a:pt x="2257110" y="617757"/>
                    <a:pt x="2249984" y="617757"/>
                  </a:cubicBezTo>
                  <a:lnTo>
                    <a:pt x="26866" y="617757"/>
                  </a:lnTo>
                  <a:cubicBezTo>
                    <a:pt x="19741" y="617757"/>
                    <a:pt x="12907" y="614927"/>
                    <a:pt x="7869" y="609888"/>
                  </a:cubicBezTo>
                  <a:cubicBezTo>
                    <a:pt x="2831" y="604850"/>
                    <a:pt x="0" y="598016"/>
                    <a:pt x="0" y="590891"/>
                  </a:cubicBezTo>
                  <a:lnTo>
                    <a:pt x="0" y="26866"/>
                  </a:lnTo>
                  <a:cubicBezTo>
                    <a:pt x="0" y="19741"/>
                    <a:pt x="2831" y="12907"/>
                    <a:pt x="7869" y="7869"/>
                  </a:cubicBezTo>
                  <a:cubicBezTo>
                    <a:pt x="12907" y="2831"/>
                    <a:pt x="19741" y="0"/>
                    <a:pt x="26866" y="0"/>
                  </a:cubicBezTo>
                  <a:close/>
                </a:path>
              </a:pathLst>
            </a:custGeom>
            <a:solidFill>
              <a:srgbClr val="2C31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2"/>
            <p:cNvSpPr txBox="1"/>
            <p:nvPr/>
          </p:nvSpPr>
          <p:spPr>
            <a:xfrm>
              <a:off x="0" y="-57150"/>
              <a:ext cx="2277000" cy="675000"/>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0" name="Google Shape;230;p22"/>
          <p:cNvSpPr txBox="1"/>
          <p:nvPr/>
        </p:nvSpPr>
        <p:spPr>
          <a:xfrm>
            <a:off x="9876450" y="5448825"/>
            <a:ext cx="7893600" cy="1238700"/>
          </a:xfrm>
          <a:prstGeom prst="rect">
            <a:avLst/>
          </a:prstGeom>
          <a:noFill/>
          <a:ln>
            <a:noFill/>
          </a:ln>
        </p:spPr>
        <p:txBody>
          <a:bodyPr anchorCtr="0" anchor="t" bIns="91425" lIns="91425" spcFirstLastPara="1" rIns="91425" wrap="square" tIns="91425">
            <a:spAutoFit/>
          </a:bodyPr>
          <a:lstStyle/>
          <a:p>
            <a:pPr indent="0" lvl="0" marL="0" rtl="0" algn="l">
              <a:lnSpc>
                <a:spcPct val="114000"/>
              </a:lnSpc>
              <a:spcBef>
                <a:spcPts val="0"/>
              </a:spcBef>
              <a:spcAft>
                <a:spcPts val="0"/>
              </a:spcAft>
              <a:buNone/>
            </a:pPr>
            <a:r>
              <a:rPr lang="en-US" sz="3200">
                <a:solidFill>
                  <a:schemeClr val="lt1"/>
                </a:solidFill>
                <a:latin typeface="Livvic"/>
                <a:ea typeface="Livvic"/>
                <a:cs typeface="Livvic"/>
                <a:sym typeface="Livvic"/>
              </a:rPr>
              <a:t>The greater the ‘unexpected’ reward the greater the learning signal. </a:t>
            </a:r>
            <a:endParaRPr>
              <a:latin typeface="Livvic"/>
              <a:ea typeface="Livvic"/>
              <a:cs typeface="Livvic"/>
              <a:sym typeface="Livvic"/>
            </a:endParaRPr>
          </a:p>
        </p:txBody>
      </p:sp>
      <p:grpSp>
        <p:nvGrpSpPr>
          <p:cNvPr id="231" name="Google Shape;231;p22"/>
          <p:cNvGrpSpPr/>
          <p:nvPr/>
        </p:nvGrpSpPr>
        <p:grpSpPr>
          <a:xfrm>
            <a:off x="9421225" y="7180175"/>
            <a:ext cx="8645541" cy="1918350"/>
            <a:chOff x="0" y="-57150"/>
            <a:chExt cx="2277000" cy="675000"/>
          </a:xfrm>
        </p:grpSpPr>
        <p:sp>
          <p:nvSpPr>
            <p:cNvPr id="232" name="Google Shape;232;p22"/>
            <p:cNvSpPr/>
            <p:nvPr/>
          </p:nvSpPr>
          <p:spPr>
            <a:xfrm>
              <a:off x="0" y="0"/>
              <a:ext cx="2276851" cy="617757"/>
            </a:xfrm>
            <a:custGeom>
              <a:rect b="b" l="l" r="r" t="t"/>
              <a:pathLst>
                <a:path extrusionOk="0" h="617757" w="2276851">
                  <a:moveTo>
                    <a:pt x="26866" y="0"/>
                  </a:moveTo>
                  <a:lnTo>
                    <a:pt x="2249984" y="0"/>
                  </a:lnTo>
                  <a:cubicBezTo>
                    <a:pt x="2264822" y="0"/>
                    <a:pt x="2276851" y="12028"/>
                    <a:pt x="2276851" y="26866"/>
                  </a:cubicBezTo>
                  <a:lnTo>
                    <a:pt x="2276851" y="590891"/>
                  </a:lnTo>
                  <a:cubicBezTo>
                    <a:pt x="2276851" y="598016"/>
                    <a:pt x="2274020" y="604850"/>
                    <a:pt x="2268982" y="609888"/>
                  </a:cubicBezTo>
                  <a:cubicBezTo>
                    <a:pt x="2263943" y="614927"/>
                    <a:pt x="2257110" y="617757"/>
                    <a:pt x="2249984" y="617757"/>
                  </a:cubicBezTo>
                  <a:lnTo>
                    <a:pt x="26866" y="617757"/>
                  </a:lnTo>
                  <a:cubicBezTo>
                    <a:pt x="19741" y="617757"/>
                    <a:pt x="12907" y="614927"/>
                    <a:pt x="7869" y="609888"/>
                  </a:cubicBezTo>
                  <a:cubicBezTo>
                    <a:pt x="2831" y="604850"/>
                    <a:pt x="0" y="598016"/>
                    <a:pt x="0" y="590891"/>
                  </a:cubicBezTo>
                  <a:lnTo>
                    <a:pt x="0" y="26866"/>
                  </a:lnTo>
                  <a:cubicBezTo>
                    <a:pt x="0" y="19741"/>
                    <a:pt x="2831" y="12907"/>
                    <a:pt x="7869" y="7869"/>
                  </a:cubicBezTo>
                  <a:cubicBezTo>
                    <a:pt x="12907" y="2831"/>
                    <a:pt x="19741" y="0"/>
                    <a:pt x="26866" y="0"/>
                  </a:cubicBezTo>
                  <a:close/>
                </a:path>
              </a:pathLst>
            </a:custGeom>
            <a:solidFill>
              <a:srgbClr val="2C31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2"/>
            <p:cNvSpPr txBox="1"/>
            <p:nvPr/>
          </p:nvSpPr>
          <p:spPr>
            <a:xfrm>
              <a:off x="0" y="-57150"/>
              <a:ext cx="2277000" cy="675000"/>
            </a:xfrm>
            <a:prstGeom prst="rect">
              <a:avLst/>
            </a:prstGeom>
            <a:noFill/>
            <a:ln>
              <a:noFill/>
            </a:ln>
          </p:spPr>
          <p:txBody>
            <a:bodyPr anchorCtr="0" anchor="ctr" bIns="50800" lIns="50800" spcFirstLastPara="1" rIns="50800" wrap="square" tIns="50800">
              <a:noAutofit/>
            </a:bodyPr>
            <a:lstStyle/>
            <a:p>
              <a:pPr indent="0" lvl="0" marL="0" marR="0" rtl="0" algn="ctr">
                <a:lnSpc>
                  <a:spcPct val="2022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4" name="Google Shape;234;p22"/>
          <p:cNvSpPr txBox="1"/>
          <p:nvPr/>
        </p:nvSpPr>
        <p:spPr>
          <a:xfrm>
            <a:off x="9713200" y="7368425"/>
            <a:ext cx="8061600" cy="1730100"/>
          </a:xfrm>
          <a:prstGeom prst="rect">
            <a:avLst/>
          </a:prstGeom>
          <a:noFill/>
          <a:ln>
            <a:noFill/>
          </a:ln>
        </p:spPr>
        <p:txBody>
          <a:bodyPr anchorCtr="0" anchor="t" bIns="91425" lIns="91425" spcFirstLastPara="1" rIns="91425" wrap="square" tIns="91425">
            <a:spAutoFit/>
          </a:bodyPr>
          <a:lstStyle/>
          <a:p>
            <a:pPr indent="0" lvl="0" marL="0" rtl="0" algn="l">
              <a:lnSpc>
                <a:spcPct val="114000"/>
              </a:lnSpc>
              <a:spcBef>
                <a:spcPts val="0"/>
              </a:spcBef>
              <a:spcAft>
                <a:spcPts val="0"/>
              </a:spcAft>
              <a:buNone/>
            </a:pPr>
            <a:r>
              <a:rPr lang="en-US" sz="3000">
                <a:solidFill>
                  <a:schemeClr val="lt1"/>
                </a:solidFill>
                <a:latin typeface="Livvic"/>
                <a:ea typeface="Livvic"/>
                <a:cs typeface="Livvic"/>
                <a:sym typeface="Livvic"/>
              </a:rPr>
              <a:t>The motivational aspect of dopamine means that it can motivate us to do things that are good for us as well as those that are not</a:t>
            </a:r>
            <a:r>
              <a:rPr lang="en-US" sz="3200">
                <a:solidFill>
                  <a:schemeClr val="lt1"/>
                </a:solidFill>
                <a:latin typeface="Livvic"/>
                <a:ea typeface="Livvic"/>
                <a:cs typeface="Livvic"/>
                <a:sym typeface="Livvic"/>
              </a:rPr>
              <a:t>.</a:t>
            </a:r>
            <a:endParaRPr>
              <a:latin typeface="Livvic"/>
              <a:ea typeface="Livvic"/>
              <a:cs typeface="Livvic"/>
              <a:sym typeface="Livv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3"/>
          <p:cNvSpPr/>
          <p:nvPr/>
        </p:nvSpPr>
        <p:spPr>
          <a:xfrm>
            <a:off x="2955893" y="983210"/>
            <a:ext cx="4872295" cy="8320566"/>
          </a:xfrm>
          <a:custGeom>
            <a:rect b="b" l="l" r="r" t="t"/>
            <a:pathLst>
              <a:path extrusionOk="0" h="8320566" w="4872295">
                <a:moveTo>
                  <a:pt x="0" y="0"/>
                </a:moveTo>
                <a:lnTo>
                  <a:pt x="4872294" y="0"/>
                </a:lnTo>
                <a:lnTo>
                  <a:pt x="4872294" y="8320566"/>
                </a:lnTo>
                <a:lnTo>
                  <a:pt x="0" y="8320566"/>
                </a:lnTo>
                <a:lnTo>
                  <a:pt x="0" y="0"/>
                </a:lnTo>
                <a:close/>
              </a:path>
            </a:pathLst>
          </a:custGeom>
          <a:blipFill rotWithShape="1">
            <a:blip r:embed="rId3">
              <a:alphaModFix/>
            </a:blip>
            <a:stretch>
              <a:fillRect b="0" l="-80580" r="-80189" t="-1620"/>
            </a:stretch>
          </a:blipFill>
          <a:ln>
            <a:noFill/>
          </a:ln>
        </p:spPr>
      </p:sp>
      <p:sp>
        <p:nvSpPr>
          <p:cNvPr id="240" name="Google Shape;240;p23"/>
          <p:cNvSpPr/>
          <p:nvPr/>
        </p:nvSpPr>
        <p:spPr>
          <a:xfrm>
            <a:off x="8554498" y="725668"/>
            <a:ext cx="8688866" cy="9561338"/>
          </a:xfrm>
          <a:custGeom>
            <a:rect b="b" l="l" r="r" t="t"/>
            <a:pathLst>
              <a:path extrusionOk="0" h="9561338" w="8688866">
                <a:moveTo>
                  <a:pt x="0" y="0"/>
                </a:moveTo>
                <a:lnTo>
                  <a:pt x="8688866" y="0"/>
                </a:lnTo>
                <a:lnTo>
                  <a:pt x="8688866" y="9561338"/>
                </a:lnTo>
                <a:lnTo>
                  <a:pt x="0" y="9561338"/>
                </a:lnTo>
                <a:lnTo>
                  <a:pt x="0" y="0"/>
                </a:lnTo>
                <a:close/>
              </a:path>
            </a:pathLst>
          </a:custGeom>
          <a:blipFill rotWithShape="1">
            <a:blip r:embed="rId4">
              <a:alphaModFix/>
            </a:blip>
            <a:stretch>
              <a:fillRect b="0" l="0" r="0" t="0"/>
            </a:stretch>
          </a:blipFill>
          <a:ln>
            <a:noFill/>
          </a:ln>
        </p:spPr>
      </p:sp>
      <p:sp>
        <p:nvSpPr>
          <p:cNvPr id="241" name="Google Shape;241;p23"/>
          <p:cNvSpPr txBox="1"/>
          <p:nvPr/>
        </p:nvSpPr>
        <p:spPr>
          <a:xfrm>
            <a:off x="8747063" y="793550"/>
            <a:ext cx="8303700" cy="7013100"/>
          </a:xfrm>
          <a:prstGeom prst="rect">
            <a:avLst/>
          </a:prstGeom>
          <a:noFill/>
          <a:ln>
            <a:noFill/>
          </a:ln>
        </p:spPr>
        <p:txBody>
          <a:bodyPr anchorCtr="0" anchor="t" bIns="91425" lIns="91425" spcFirstLastPara="1" rIns="91425" wrap="square" tIns="91425">
            <a:spAutoFit/>
          </a:bodyPr>
          <a:lstStyle/>
          <a:p>
            <a:pPr indent="0" lvl="0" marL="0" rtl="0" algn="l">
              <a:lnSpc>
                <a:spcPct val="110002"/>
              </a:lnSpc>
              <a:spcBef>
                <a:spcPts val="0"/>
              </a:spcBef>
              <a:spcAft>
                <a:spcPts val="0"/>
              </a:spcAft>
              <a:buNone/>
            </a:pPr>
            <a:r>
              <a:rPr lang="en-US" sz="5099">
                <a:solidFill>
                  <a:srgbClr val="2C3045"/>
                </a:solidFill>
                <a:latin typeface="Livvic"/>
                <a:ea typeface="Livvic"/>
                <a:cs typeface="Livvic"/>
                <a:sym typeface="Livvic"/>
              </a:rPr>
              <a:t>Children with Problematic Smartphone Usage (PSU) are twice as likely to experience anxiety and three times as likely to experience depression compared to children without PSU.</a:t>
            </a:r>
            <a:endParaRPr>
              <a:solidFill>
                <a:schemeClr val="dk1"/>
              </a:solidFill>
              <a:latin typeface="Livvic"/>
              <a:ea typeface="Livvic"/>
              <a:cs typeface="Livvic"/>
              <a:sym typeface="Livvic"/>
            </a:endParaRPr>
          </a:p>
        </p:txBody>
      </p:sp>
      <p:sp>
        <p:nvSpPr>
          <p:cNvPr id="242" name="Google Shape;242;p23"/>
          <p:cNvSpPr txBox="1"/>
          <p:nvPr/>
        </p:nvSpPr>
        <p:spPr>
          <a:xfrm>
            <a:off x="9511983" y="8390095"/>
            <a:ext cx="6550800" cy="400200"/>
          </a:xfrm>
          <a:prstGeom prst="rect">
            <a:avLst/>
          </a:prstGeom>
          <a:noFill/>
          <a:ln>
            <a:noFill/>
          </a:ln>
        </p:spPr>
        <p:txBody>
          <a:bodyPr anchorCtr="0" anchor="t" bIns="0" lIns="0" spcFirstLastPara="1" rIns="0" wrap="square" tIns="0">
            <a:spAutoFit/>
          </a:bodyPr>
          <a:lstStyle/>
          <a:p>
            <a:pPr indent="0" lvl="0" marL="0" marR="0" rtl="0" algn="l">
              <a:lnSpc>
                <a:spcPct val="114000"/>
              </a:lnSpc>
              <a:spcBef>
                <a:spcPts val="0"/>
              </a:spcBef>
              <a:spcAft>
                <a:spcPts val="0"/>
              </a:spcAft>
              <a:buNone/>
            </a:pPr>
            <a:r>
              <a:rPr b="0" i="0" lang="en-US" sz="2600" u="none" cap="none" strike="noStrike">
                <a:solidFill>
                  <a:srgbClr val="2C3045"/>
                </a:solidFill>
                <a:latin typeface="Arial"/>
                <a:ea typeface="Arial"/>
                <a:cs typeface="Arial"/>
                <a:sym typeface="Arial"/>
              </a:rPr>
              <a:t>*King’s College London, 2024</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